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345" r:id="rId5"/>
    <p:sldId id="360" r:id="rId6"/>
    <p:sldId id="362" r:id="rId7"/>
    <p:sldId id="363" r:id="rId8"/>
    <p:sldId id="265" r:id="rId9"/>
    <p:sldId id="346" r:id="rId10"/>
    <p:sldId id="264" r:id="rId11"/>
    <p:sldId id="260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8" r:id="rId23"/>
    <p:sldId id="357" r:id="rId24"/>
    <p:sldId id="359" r:id="rId25"/>
    <p:sldId id="361" r:id="rId26"/>
    <p:sldId id="364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5" r:id="rId36"/>
    <p:sldId id="365" r:id="rId37"/>
    <p:sldId id="262" r:id="rId3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C048F-C298-489E-BA09-7F3B0485B326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AEFDC-2C4C-4088-90F7-85FBE1D20CB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15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D9D6C-7784-F545-F010-5AB8760EF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07CF5B-561C-1613-A8CB-7D6F41802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8D8D3A-967C-48E2-2EC3-E9F47F2A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CCF1A4-DCD4-49F6-CE98-6A9D0413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285E98-06FC-343E-69B9-E8B99E53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955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25908-B24E-1667-CC26-77C8EDA3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7E3ED2-6CC7-9C46-2BDB-6CD75F87C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224FD4-0766-26D7-F6E2-8E5C437D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BE25BB-2CE7-7070-2F58-D54751D8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0813F7-E871-99D5-C19F-0E39C403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154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E939156-F2B8-3B96-D52E-0421EB07D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83B9F5-B6B7-6FD1-1720-F39A93C3C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C62D28-9E8C-3302-56D8-8D5DD6AE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D5ABA1-FAC7-BA89-83E0-4275BAD5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ABCAB6-C854-4E55-7ECC-1C899844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655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eeld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F28EDF06-1400-94EE-FD30-B90A59C93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3" y="308422"/>
            <a:ext cx="1836075" cy="624937"/>
          </a:xfrm>
          <a:prstGeom prst="rect">
            <a:avLst/>
          </a:prstGeom>
        </p:spPr>
      </p:pic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827FDE45-8625-81C9-6068-2AAC904CB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" y="1260810"/>
            <a:ext cx="8120543" cy="4861476"/>
          </a:xfrm>
          <a:custGeom>
            <a:avLst/>
            <a:gdLst>
              <a:gd name="connsiteX0" fmla="*/ 0 w 6562165"/>
              <a:gd name="connsiteY0" fmla="*/ 0 h 3928531"/>
              <a:gd name="connsiteX1" fmla="*/ 2091271 w 6562165"/>
              <a:gd name="connsiteY1" fmla="*/ 0 h 3928531"/>
              <a:gd name="connsiteX2" fmla="*/ 3674517 w 6562165"/>
              <a:gd name="connsiteY2" fmla="*/ 0 h 3928531"/>
              <a:gd name="connsiteX3" fmla="*/ 4212837 w 6562165"/>
              <a:gd name="connsiteY3" fmla="*/ 0 h 3928531"/>
              <a:gd name="connsiteX4" fmla="*/ 4570121 w 6562165"/>
              <a:gd name="connsiteY4" fmla="*/ 0 h 3928531"/>
              <a:gd name="connsiteX5" fmla="*/ 6562165 w 6562165"/>
              <a:gd name="connsiteY5" fmla="*/ 0 h 3928531"/>
              <a:gd name="connsiteX6" fmla="*/ 4861989 w 6562165"/>
              <a:gd name="connsiteY6" fmla="*/ 3918287 h 3928531"/>
              <a:gd name="connsiteX7" fmla="*/ 4849906 w 6562165"/>
              <a:gd name="connsiteY7" fmla="*/ 3918287 h 3928531"/>
              <a:gd name="connsiteX8" fmla="*/ 4849906 w 6562165"/>
              <a:gd name="connsiteY8" fmla="*/ 3928531 h 3928531"/>
              <a:gd name="connsiteX9" fmla="*/ 3674517 w 6562165"/>
              <a:gd name="connsiteY9" fmla="*/ 3928531 h 3928531"/>
              <a:gd name="connsiteX10" fmla="*/ 0 w 6562165"/>
              <a:gd name="connsiteY10" fmla="*/ 3928531 h 3928531"/>
              <a:gd name="connsiteX11" fmla="*/ 0 w 6562165"/>
              <a:gd name="connsiteY11" fmla="*/ 1964266 h 392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165" h="3928531">
                <a:moveTo>
                  <a:pt x="0" y="0"/>
                </a:moveTo>
                <a:lnTo>
                  <a:pt x="2091271" y="0"/>
                </a:lnTo>
                <a:lnTo>
                  <a:pt x="3674517" y="0"/>
                </a:lnTo>
                <a:lnTo>
                  <a:pt x="4212837" y="0"/>
                </a:lnTo>
                <a:lnTo>
                  <a:pt x="4570121" y="0"/>
                </a:lnTo>
                <a:lnTo>
                  <a:pt x="6562165" y="0"/>
                </a:lnTo>
                <a:lnTo>
                  <a:pt x="4861989" y="3918287"/>
                </a:lnTo>
                <a:lnTo>
                  <a:pt x="4849906" y="3918287"/>
                </a:lnTo>
                <a:lnTo>
                  <a:pt x="4849906" y="3928531"/>
                </a:lnTo>
                <a:lnTo>
                  <a:pt x="3674517" y="3928531"/>
                </a:lnTo>
                <a:lnTo>
                  <a:pt x="0" y="3928531"/>
                </a:lnTo>
                <a:lnTo>
                  <a:pt x="0" y="1964266"/>
                </a:lnTo>
                <a:close/>
              </a:path>
            </a:pathLst>
          </a:custGeom>
          <a:solidFill>
            <a:srgbClr val="F1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90A8126-C315-CDEF-7726-4BCA0A008B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93" y="3592549"/>
            <a:ext cx="4619707" cy="10958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baseline="0">
                <a:solidFill>
                  <a:schemeClr val="bg1"/>
                </a:solidFill>
                <a:latin typeface="Work Sans" pitchFamily="2" charset="0"/>
              </a:defRPr>
            </a:lvl1pPr>
          </a:lstStyle>
          <a:p>
            <a:r>
              <a:rPr lang="nl-NL" sz="2800" dirty="0">
                <a:latin typeface="DM Serif Display" pitchFamily="2" charset="0"/>
              </a:rPr>
              <a:t>Klik hier om tekst in te voegen</a:t>
            </a:r>
            <a:endParaRPr lang="nl-BE" sz="2800" dirty="0">
              <a:latin typeface="DM Serif Display" pitchFamily="2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8CE5F3C-70AC-E42C-F0D0-1BFD9C2C4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9" y="2333633"/>
            <a:ext cx="4908551" cy="109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67" indent="0">
              <a:buNone/>
              <a:defRPr>
                <a:latin typeface="+mj-lt"/>
              </a:defRPr>
            </a:lvl2pPr>
            <a:lvl3pPr marL="914332" indent="0">
              <a:buNone/>
              <a:defRPr>
                <a:latin typeface="+mj-lt"/>
              </a:defRPr>
            </a:lvl3pPr>
            <a:lvl4pPr marL="1371498" indent="0">
              <a:buNone/>
              <a:defRPr>
                <a:latin typeface="+mj-lt"/>
              </a:defRPr>
            </a:lvl4pPr>
            <a:lvl5pPr marL="1828664" indent="0">
              <a:buNone/>
              <a:defRPr>
                <a:latin typeface="+mj-lt"/>
              </a:defRPr>
            </a:lvl5pPr>
          </a:lstStyle>
          <a:p>
            <a:pPr lvl="0"/>
            <a:r>
              <a:rPr lang="nl-NL" dirty="0"/>
              <a:t>Klik hier om een titel in te voegen</a:t>
            </a:r>
            <a:endParaRPr lang="nl-BE" dirty="0"/>
          </a:p>
        </p:txBody>
      </p:sp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E52B3D3C-AED9-D46F-FA9A-BA4951851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61978" y="1866137"/>
            <a:ext cx="7239955" cy="5015729"/>
          </a:xfrm>
          <a:custGeom>
            <a:avLst/>
            <a:gdLst>
              <a:gd name="connsiteX0" fmla="*/ 2225482 w 7239955"/>
              <a:gd name="connsiteY0" fmla="*/ 0 h 5015729"/>
              <a:gd name="connsiteX1" fmla="*/ 2436307 w 7239955"/>
              <a:gd name="connsiteY1" fmla="*/ 579 h 5015729"/>
              <a:gd name="connsiteX2" fmla="*/ 2436307 w 7239955"/>
              <a:gd name="connsiteY2" fmla="*/ 0 h 5015729"/>
              <a:gd name="connsiteX3" fmla="*/ 7239955 w 7239955"/>
              <a:gd name="connsiteY3" fmla="*/ 0 h 5015729"/>
              <a:gd name="connsiteX4" fmla="*/ 7239955 w 7239955"/>
              <a:gd name="connsiteY4" fmla="*/ 5015729 h 5015729"/>
              <a:gd name="connsiteX5" fmla="*/ 7239245 w 7239955"/>
              <a:gd name="connsiteY5" fmla="*/ 5015729 h 5015729"/>
              <a:gd name="connsiteX6" fmla="*/ 7239245 w 7239955"/>
              <a:gd name="connsiteY6" fmla="*/ 4349998 h 5015729"/>
              <a:gd name="connsiteX7" fmla="*/ 7063137 w 7239955"/>
              <a:gd name="connsiteY7" fmla="*/ 4349998 h 5015729"/>
              <a:gd name="connsiteX8" fmla="*/ 5428962 w 7239955"/>
              <a:gd name="connsiteY8" fmla="*/ 4349998 h 5015729"/>
              <a:gd name="connsiteX9" fmla="*/ 5124666 w 7239955"/>
              <a:gd name="connsiteY9" fmla="*/ 5015729 h 5015729"/>
              <a:gd name="connsiteX10" fmla="*/ 2436307 w 7239955"/>
              <a:gd name="connsiteY10" fmla="*/ 5015729 h 5015729"/>
              <a:gd name="connsiteX11" fmla="*/ 2436307 w 7239955"/>
              <a:gd name="connsiteY11" fmla="*/ 4997441 h 5015729"/>
              <a:gd name="connsiteX12" fmla="*/ 0 w 7239955"/>
              <a:gd name="connsiteY12" fmla="*/ 4997441 h 50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9955" h="5015729">
                <a:moveTo>
                  <a:pt x="2225482" y="0"/>
                </a:moveTo>
                <a:lnTo>
                  <a:pt x="2436307" y="579"/>
                </a:lnTo>
                <a:lnTo>
                  <a:pt x="2436307" y="0"/>
                </a:lnTo>
                <a:lnTo>
                  <a:pt x="7239955" y="0"/>
                </a:lnTo>
                <a:lnTo>
                  <a:pt x="7239955" y="5015729"/>
                </a:lnTo>
                <a:lnTo>
                  <a:pt x="7239245" y="5015729"/>
                </a:lnTo>
                <a:lnTo>
                  <a:pt x="7239245" y="4349998"/>
                </a:lnTo>
                <a:lnTo>
                  <a:pt x="7063137" y="4349998"/>
                </a:lnTo>
                <a:lnTo>
                  <a:pt x="5428962" y="4349998"/>
                </a:lnTo>
                <a:lnTo>
                  <a:pt x="5124666" y="5015729"/>
                </a:lnTo>
                <a:lnTo>
                  <a:pt x="2436307" y="5015729"/>
                </a:lnTo>
                <a:lnTo>
                  <a:pt x="2436307" y="4997441"/>
                </a:lnTo>
                <a:lnTo>
                  <a:pt x="0" y="499744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7" name="Rechthoek 4">
            <a:extLst>
              <a:ext uri="{FF2B5EF4-FFF2-40B4-BE49-F238E27FC236}">
                <a16:creationId xmlns:a16="http://schemas.microsoft.com/office/drawing/2014/main" id="{2387A15B-5BCF-4E80-5597-BEA71021C12A}"/>
              </a:ext>
            </a:extLst>
          </p:cNvPr>
          <p:cNvSpPr/>
          <p:nvPr userDrawn="1"/>
        </p:nvSpPr>
        <p:spPr>
          <a:xfrm>
            <a:off x="10068449" y="6214188"/>
            <a:ext cx="2123558" cy="643812"/>
          </a:xfrm>
          <a:custGeom>
            <a:avLst/>
            <a:gdLst>
              <a:gd name="connsiteX0" fmla="*/ 0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0 w 2600131"/>
              <a:gd name="connsiteY4" fmla="*/ 0 h 867747"/>
              <a:gd name="connsiteX0" fmla="*/ 951722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951722 w 2600131"/>
              <a:gd name="connsiteY4" fmla="*/ 0 h 867747"/>
              <a:gd name="connsiteX0" fmla="*/ 270587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270587 w 2600131"/>
              <a:gd name="connsiteY4" fmla="*/ 0 h 8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131" h="867747">
                <a:moveTo>
                  <a:pt x="270587" y="0"/>
                </a:moveTo>
                <a:lnTo>
                  <a:pt x="2600131" y="0"/>
                </a:lnTo>
                <a:lnTo>
                  <a:pt x="2600131" y="867747"/>
                </a:lnTo>
                <a:lnTo>
                  <a:pt x="0" y="867747"/>
                </a:lnTo>
                <a:lnTo>
                  <a:pt x="270587" y="0"/>
                </a:lnTo>
                <a:close/>
              </a:path>
            </a:pathLst>
          </a:custGeom>
          <a:solidFill>
            <a:srgbClr val="F1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CFB46E8E-E5C5-DD01-8925-BAC49EEB0E86}"/>
              </a:ext>
            </a:extLst>
          </p:cNvPr>
          <p:cNvSpPr txBox="1"/>
          <p:nvPr userDrawn="1"/>
        </p:nvSpPr>
        <p:spPr>
          <a:xfrm>
            <a:off x="10569900" y="6393643"/>
            <a:ext cx="1374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0" dirty="0">
                <a:solidFill>
                  <a:schemeClr val="bg1"/>
                </a:solidFill>
                <a:latin typeface="Work Sans" pitchFamily="2" charset="0"/>
              </a:rPr>
              <a:t>www.bwzc.be</a:t>
            </a:r>
            <a:endParaRPr lang="nl-BE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05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oorbeeldpagin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4">
            <a:extLst>
              <a:ext uri="{FF2B5EF4-FFF2-40B4-BE49-F238E27FC236}">
                <a16:creationId xmlns:a16="http://schemas.microsoft.com/office/drawing/2014/main" id="{E44C82C1-71E3-8012-B8E1-7652AAE4AE1C}"/>
              </a:ext>
            </a:extLst>
          </p:cNvPr>
          <p:cNvSpPr/>
          <p:nvPr userDrawn="1"/>
        </p:nvSpPr>
        <p:spPr>
          <a:xfrm>
            <a:off x="10170373" y="6214188"/>
            <a:ext cx="2021633" cy="643812"/>
          </a:xfrm>
          <a:custGeom>
            <a:avLst/>
            <a:gdLst>
              <a:gd name="connsiteX0" fmla="*/ 0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0 w 2600131"/>
              <a:gd name="connsiteY4" fmla="*/ 0 h 867747"/>
              <a:gd name="connsiteX0" fmla="*/ 951722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951722 w 2600131"/>
              <a:gd name="connsiteY4" fmla="*/ 0 h 867747"/>
              <a:gd name="connsiteX0" fmla="*/ 270587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270587 w 2600131"/>
              <a:gd name="connsiteY4" fmla="*/ 0 h 8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131" h="867747">
                <a:moveTo>
                  <a:pt x="270587" y="0"/>
                </a:moveTo>
                <a:lnTo>
                  <a:pt x="2600131" y="0"/>
                </a:lnTo>
                <a:lnTo>
                  <a:pt x="2600131" y="867747"/>
                </a:lnTo>
                <a:lnTo>
                  <a:pt x="0" y="867747"/>
                </a:lnTo>
                <a:lnTo>
                  <a:pt x="270587" y="0"/>
                </a:lnTo>
                <a:close/>
              </a:path>
            </a:pathLst>
          </a:custGeom>
          <a:solidFill>
            <a:srgbClr val="F1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914F0F0-1A51-E0B9-CED1-30B9B2E726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69900" y="6393643"/>
            <a:ext cx="1374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0" dirty="0">
                <a:solidFill>
                  <a:schemeClr val="bg1"/>
                </a:solidFill>
                <a:latin typeface="Work Sans" pitchFamily="2" charset="0"/>
              </a:rPr>
              <a:t>www.bwzc.be</a:t>
            </a:r>
            <a:endParaRPr lang="nl-BE" sz="1200" b="0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65575F-8698-4ED4-AF37-B374B7210A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512" y="2161309"/>
            <a:ext cx="11206249" cy="377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nl-NL" dirty="0"/>
              <a:t>Klik hier om tekst in te voeren</a:t>
            </a:r>
            <a:endParaRPr lang="nl-BE" dirty="0"/>
          </a:p>
        </p:txBody>
      </p:sp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B29CB950-C068-EC21-4D46-33B541699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512" y="1595127"/>
            <a:ext cx="11206249" cy="406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hier om een titel in te 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770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eeldpagi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">
            <a:extLst>
              <a:ext uri="{FF2B5EF4-FFF2-40B4-BE49-F238E27FC236}">
                <a16:creationId xmlns:a16="http://schemas.microsoft.com/office/drawing/2014/main" id="{B8BF20DA-9B28-3B13-1E0F-AE8DE5B8003F}"/>
              </a:ext>
            </a:extLst>
          </p:cNvPr>
          <p:cNvSpPr>
            <a:spLocks/>
          </p:cNvSpPr>
          <p:nvPr userDrawn="1"/>
        </p:nvSpPr>
        <p:spPr>
          <a:xfrm>
            <a:off x="9978013" y="6214188"/>
            <a:ext cx="2213993" cy="643812"/>
          </a:xfrm>
          <a:custGeom>
            <a:avLst/>
            <a:gdLst>
              <a:gd name="connsiteX0" fmla="*/ 0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0 w 2600131"/>
              <a:gd name="connsiteY4" fmla="*/ 0 h 867747"/>
              <a:gd name="connsiteX0" fmla="*/ 951722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951722 w 2600131"/>
              <a:gd name="connsiteY4" fmla="*/ 0 h 867747"/>
              <a:gd name="connsiteX0" fmla="*/ 270587 w 2600131"/>
              <a:gd name="connsiteY0" fmla="*/ 0 h 867747"/>
              <a:gd name="connsiteX1" fmla="*/ 2600131 w 2600131"/>
              <a:gd name="connsiteY1" fmla="*/ 0 h 867747"/>
              <a:gd name="connsiteX2" fmla="*/ 2600131 w 2600131"/>
              <a:gd name="connsiteY2" fmla="*/ 867747 h 867747"/>
              <a:gd name="connsiteX3" fmla="*/ 0 w 2600131"/>
              <a:gd name="connsiteY3" fmla="*/ 867747 h 867747"/>
              <a:gd name="connsiteX4" fmla="*/ 270587 w 2600131"/>
              <a:gd name="connsiteY4" fmla="*/ 0 h 8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131" h="867747">
                <a:moveTo>
                  <a:pt x="270587" y="0"/>
                </a:moveTo>
                <a:lnTo>
                  <a:pt x="2600131" y="0"/>
                </a:lnTo>
                <a:lnTo>
                  <a:pt x="2600131" y="867747"/>
                </a:lnTo>
                <a:lnTo>
                  <a:pt x="0" y="867747"/>
                </a:lnTo>
                <a:lnTo>
                  <a:pt x="270587" y="0"/>
                </a:lnTo>
                <a:close/>
              </a:path>
            </a:pathLst>
          </a:custGeom>
          <a:solidFill>
            <a:srgbClr val="F1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C478E57-9C21-DFB6-EEA5-E0D964254C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69900" y="6393643"/>
            <a:ext cx="1374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0" dirty="0">
                <a:solidFill>
                  <a:schemeClr val="bg1"/>
                </a:solidFill>
                <a:latin typeface="Work Sans" pitchFamily="2" charset="0"/>
              </a:rPr>
              <a:t>www.bwzc.be</a:t>
            </a:r>
            <a:endParaRPr lang="nl-BE" sz="1200" b="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759297EC-AD93-0127-442B-C4330663C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180" y="2592475"/>
            <a:ext cx="4382416" cy="3414260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hier om tekst in te voegen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Lorem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ipsum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amet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consectetuer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adipiscing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elit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commodo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ligula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eget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massa. Cum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sociis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natoque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penatibus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et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magnis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dis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parturient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montes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nascetur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ridiculus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mus. </a:t>
            </a: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1200" dirty="0">
              <a:solidFill>
                <a:srgbClr val="002060"/>
              </a:solidFill>
              <a:latin typeface="Work Sans" pitchFamily="2" charset="0"/>
            </a:endParaRP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hier om tekst in te voegen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Lorem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ipsum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amet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consectetuer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adipiscing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elit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commodo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ligula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eget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massa. Cum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sociis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natoque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penatibus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et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magnis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dis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parturient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montes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nascetur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ridiculus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mus. </a:t>
            </a: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1200" dirty="0">
              <a:solidFill>
                <a:srgbClr val="002060"/>
              </a:solidFill>
              <a:latin typeface="Work Sans" pitchFamily="2" charset="0"/>
            </a:endParaRP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hier om tekst in te voegen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Lorem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ipsum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amet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consectetuer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adipiscing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elit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commodo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ligula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eget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dolor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.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Aenean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massa. Cum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sociis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natoque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penatibus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et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magnis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dis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parturient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montes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,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nascetur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</a:t>
            </a:r>
            <a:r>
              <a:rPr lang="nl-BE" sz="1200" dirty="0" err="1">
                <a:solidFill>
                  <a:srgbClr val="002060"/>
                </a:solidFill>
                <a:latin typeface="Work Sans" pitchFamily="2" charset="0"/>
              </a:rPr>
              <a:t>ridiculus</a:t>
            </a:r>
            <a:r>
              <a:rPr lang="nl-BE" sz="1200" dirty="0">
                <a:solidFill>
                  <a:srgbClr val="002060"/>
                </a:solidFill>
                <a:latin typeface="Work Sans" pitchFamily="2" charset="0"/>
              </a:rPr>
              <a:t> mus. </a:t>
            </a: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1200" dirty="0">
              <a:solidFill>
                <a:srgbClr val="002060"/>
              </a:solidFill>
              <a:latin typeface="Work Sans" pitchFamily="2" charset="0"/>
            </a:endParaRPr>
          </a:p>
          <a:p>
            <a:pPr marL="228589" marR="0" lvl="0" indent="-228589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1200" dirty="0">
              <a:solidFill>
                <a:srgbClr val="002060"/>
              </a:solidFill>
              <a:latin typeface="Work Sans" pitchFamily="2" charset="0"/>
            </a:endParaRPr>
          </a:p>
          <a:p>
            <a:pPr lvl="0"/>
            <a:endParaRPr lang="nl-BE" dirty="0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4DFBDCF-0158-8B8E-4BAB-7061DE10C288}"/>
              </a:ext>
            </a:extLst>
          </p:cNvPr>
          <p:cNvCxnSpPr/>
          <p:nvPr userDrawn="1"/>
        </p:nvCxnSpPr>
        <p:spPr>
          <a:xfrm>
            <a:off x="511132" y="2411605"/>
            <a:ext cx="43824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itel 18">
            <a:extLst>
              <a:ext uri="{FF2B5EF4-FFF2-40B4-BE49-F238E27FC236}">
                <a16:creationId xmlns:a16="http://schemas.microsoft.com/office/drawing/2014/main" id="{B2D3660A-0BBE-2AA0-6551-7487B7564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80" y="1394440"/>
            <a:ext cx="4382416" cy="62493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5D4E04CA-FC19-D7A3-2678-13FF6C0D4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94441"/>
            <a:ext cx="7008812" cy="461229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9779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eeldpagin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BCF3025-5B54-22A2-17DE-E00356AE0436}"/>
              </a:ext>
            </a:extLst>
          </p:cNvPr>
          <p:cNvSpPr/>
          <p:nvPr userDrawn="1"/>
        </p:nvSpPr>
        <p:spPr>
          <a:xfrm>
            <a:off x="8668203" y="2475981"/>
            <a:ext cx="3540177" cy="1870552"/>
          </a:xfrm>
          <a:prstGeom prst="rect">
            <a:avLst/>
          </a:prstGeom>
          <a:solidFill>
            <a:srgbClr val="F1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43">
            <a:extLst>
              <a:ext uri="{FF2B5EF4-FFF2-40B4-BE49-F238E27FC236}">
                <a16:creationId xmlns:a16="http://schemas.microsoft.com/office/drawing/2014/main" id="{1FD7F47C-BDC3-C33A-CDF8-1BFA278897C0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8906418" y="2595781"/>
            <a:ext cx="3075375" cy="175075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pPr algn="l"/>
            <a:r>
              <a:rPr lang="nl-NL" sz="3600" dirty="0">
                <a:solidFill>
                  <a:schemeClr val="bg1"/>
                </a:solidFill>
                <a:latin typeface="DM Serif Display" pitchFamily="2" charset="0"/>
              </a:rPr>
              <a:t>Klik hier om </a:t>
            </a:r>
            <a:br>
              <a:rPr lang="nl-NL" sz="3600" dirty="0">
                <a:solidFill>
                  <a:schemeClr val="bg1"/>
                </a:solidFill>
                <a:latin typeface="DM Serif Display" pitchFamily="2" charset="0"/>
              </a:rPr>
            </a:br>
            <a:r>
              <a:rPr lang="nl-NL" sz="3600" dirty="0">
                <a:solidFill>
                  <a:schemeClr val="bg1"/>
                </a:solidFill>
                <a:latin typeface="DM Serif Display" pitchFamily="2" charset="0"/>
              </a:rPr>
              <a:t>een titel toe te voegen</a:t>
            </a:r>
            <a:endParaRPr lang="nl-BE" sz="3600" dirty="0">
              <a:solidFill>
                <a:schemeClr val="bg1"/>
              </a:solidFill>
              <a:latin typeface="DM Serif Display" pitchFamily="2" charset="0"/>
            </a:endParaRP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321A8F-C069-B4CE-E6DB-984293749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668203" y="-21020"/>
            <a:ext cx="3511462" cy="235489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B0817239-DD60-5639-9125-D8D7B15F516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418411" y="0"/>
            <a:ext cx="7076451" cy="6858000"/>
          </a:xfrm>
          <a:custGeom>
            <a:avLst/>
            <a:gdLst>
              <a:gd name="connsiteX0" fmla="*/ 1667599 w 7066526"/>
              <a:gd name="connsiteY0" fmla="*/ 0 h 6858000"/>
              <a:gd name="connsiteX1" fmla="*/ 1940750 w 7066526"/>
              <a:gd name="connsiteY1" fmla="*/ 0 h 6858000"/>
              <a:gd name="connsiteX2" fmla="*/ 6094323 w 7066526"/>
              <a:gd name="connsiteY2" fmla="*/ 0 h 6858000"/>
              <a:gd name="connsiteX3" fmla="*/ 7066526 w 7066526"/>
              <a:gd name="connsiteY3" fmla="*/ 0 h 6858000"/>
              <a:gd name="connsiteX4" fmla="*/ 7066526 w 7066526"/>
              <a:gd name="connsiteY4" fmla="*/ 6858000 h 6858000"/>
              <a:gd name="connsiteX5" fmla="*/ 4618748 w 7066526"/>
              <a:gd name="connsiteY5" fmla="*/ 6858000 h 6858000"/>
              <a:gd name="connsiteX6" fmla="*/ 1940750 w 7066526"/>
              <a:gd name="connsiteY6" fmla="*/ 6858000 h 6858000"/>
              <a:gd name="connsiteX7" fmla="*/ 0 w 706652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6526" h="6858000">
                <a:moveTo>
                  <a:pt x="1667599" y="0"/>
                </a:moveTo>
                <a:lnTo>
                  <a:pt x="1940750" y="0"/>
                </a:lnTo>
                <a:lnTo>
                  <a:pt x="6094323" y="0"/>
                </a:lnTo>
                <a:lnTo>
                  <a:pt x="7066526" y="0"/>
                </a:lnTo>
                <a:lnTo>
                  <a:pt x="7066526" y="6858000"/>
                </a:lnTo>
                <a:lnTo>
                  <a:pt x="4618748" y="6858000"/>
                </a:lnTo>
                <a:lnTo>
                  <a:pt x="194075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109BD81-5FBB-B010-829C-EC725D17E87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688299" y="4503108"/>
            <a:ext cx="3511462" cy="235489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662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AC548-95BF-11E3-0E32-12FA3DBA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85091-D48E-BFE3-13C0-14A9DF899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F47DE4-799F-FDC7-D156-9E4B3F47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7D146A-C9B0-F641-1B24-210F5CEA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808D61-8EB8-1BE0-7961-3A02F6CB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996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D6A3B-A6FB-713D-123A-616254BBA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FF1F12-4BC6-DA48-5153-105A35B09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C0E127-A1B3-5924-7E2C-25EAB51B3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9D4EC4-B48C-DEAA-4F7A-41E7C69F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5303AA-60A9-1C25-768F-1A45598C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108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E6E4A-F294-DD6E-178B-D12AF6B5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5A5D67-C217-143C-F71F-3E17A7A99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852CA0-7DD4-219B-160C-36267E841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973264-A13E-4D4D-E83E-1350CAF0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398F75-2629-435F-5965-F5FA9F1D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81CE9B-D0E9-4F61-0F71-3540B24C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605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C1ADA-E196-F3E5-2AED-A2C5FF9E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0A1DEC-EC3B-DEAE-3222-F7966C6EF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1CEC1A-6564-E815-0FD7-59B688FC2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78E964-5781-3837-D494-F5DBB3808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B09BAAA-C039-6DA0-492E-1D4553E57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E087E5C-5483-3D51-C3AA-F075670A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B3DB6C-9264-6872-9E6C-D685A1D6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4F74DDE-82F0-98C2-B701-5A10BB190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488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936E8-6F43-0AF0-7C6F-44144E11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37980E-BD50-B659-DF92-9AC8C8EE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9CEBEE-93F4-2560-5BA0-6D6A8F77B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6F7200A-C35A-5A46-F456-F4530301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75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2AB75-ABC5-ABC7-35D6-66AD16A0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C4A0E2A-A121-E9EA-41C5-1BAFE6C8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90159A-2501-F4A2-F19C-1B25CE84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114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E641E-00DB-4484-4B8B-5FCB9F41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7657F1-2752-2DE3-1630-EA08A94C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6AFE7F-5439-2414-5748-1BB6F3BF9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D6E50A-414E-ECF3-A660-25B96E5D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4388CA-9806-BD72-A6A2-0CEC76BF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A7C72D-16B3-B723-1C2C-1D88E08E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905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E4EE1-064C-42FD-581A-118BFD8A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51592E-D536-84FA-0850-C7B114A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EF25BE-6A67-8490-EDB0-6AEFEFC86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6BE32E-8DBD-5C07-0283-16EC543A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522937-F0B5-DDCE-14DC-378FD628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5259BC-678F-B6AD-9367-38EE2DE0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66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285C0E-E0E1-EAFE-82E4-A29EBC1B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22BF94-946F-4401-1044-5861F0463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7DF493-6A2F-21CB-2C6D-CB0742DA9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48CAE-95C0-498F-AEC5-B56ED7A427B8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5AEED8-81C4-1D65-CC4D-8EE851091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13AC64-189C-1B8C-074A-8FA368B0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7049F-E1BE-4745-B396-6CC8DB4691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913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kXqlOIn3n0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012B5F2-28FF-0C43-F68C-0E8E22CBD4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Eerste praktische benadering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90A5C2-D4E1-61C9-3096-367527E5F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DJI mini Pro 3 &amp; 4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9C36CB69-B87D-5ADB-431F-F546706D34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9403"/>
          <a:stretch/>
        </p:blipFill>
        <p:spPr>
          <a:xfrm>
            <a:off x="4952045" y="1939289"/>
            <a:ext cx="7239955" cy="5015729"/>
          </a:xfrm>
        </p:spPr>
      </p:pic>
    </p:spTree>
    <p:extLst>
      <p:ext uri="{BB962C8B-B14F-4D97-AF65-F5344CB8AC3E}">
        <p14:creationId xmlns:p14="http://schemas.microsoft.com/office/powerpoint/2010/main" val="216131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2974AF-3DFF-606E-117C-D4A444415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180" y="2592474"/>
            <a:ext cx="5495572" cy="3570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400" dirty="0"/>
              <a:t>16) opbergsleuf joystick</a:t>
            </a:r>
          </a:p>
          <a:p>
            <a:pPr marL="0" indent="0">
              <a:buNone/>
            </a:pPr>
            <a:r>
              <a:rPr lang="nl-BE" sz="1400" dirty="0"/>
              <a:t>17) Aanpasbare C2 knop – aan te passen in DJI </a:t>
            </a:r>
            <a:r>
              <a:rPr lang="nl-BE" sz="1400" dirty="0" err="1"/>
              <a:t>Fly</a:t>
            </a:r>
            <a:r>
              <a:rPr lang="nl-BE" sz="1400" dirty="0"/>
              <a:t> app</a:t>
            </a:r>
          </a:p>
          <a:p>
            <a:pPr marL="0" indent="0">
              <a:buNone/>
            </a:pPr>
            <a:r>
              <a:rPr lang="nl-BE" sz="1400" dirty="0"/>
              <a:t>18) Aanpasbare C2 knop – aan te passen in DJI </a:t>
            </a:r>
            <a:r>
              <a:rPr lang="nl-BE" sz="1400" dirty="0" err="1"/>
              <a:t>Fly</a:t>
            </a:r>
            <a:r>
              <a:rPr lang="nl-BE" sz="1400" dirty="0"/>
              <a:t> app</a:t>
            </a:r>
          </a:p>
          <a:p>
            <a:pPr marL="0" indent="0">
              <a:buNone/>
            </a:pPr>
            <a:endParaRPr lang="nl-BE" sz="1400" dirty="0"/>
          </a:p>
          <a:p>
            <a:endParaRPr lang="nl-B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827E3A-E519-302F-D7F0-627B9021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69264"/>
            <a:ext cx="4817428" cy="1050113"/>
          </a:xfrm>
        </p:spPr>
        <p:txBody>
          <a:bodyPr>
            <a:normAutofit fontScale="90000"/>
          </a:bodyPr>
          <a:lstStyle/>
          <a:p>
            <a:r>
              <a:rPr lang="nl-BE" dirty="0"/>
              <a:t>RC afstandsbediening</a:t>
            </a:r>
          </a:p>
        </p:txBody>
      </p:sp>
      <p:pic>
        <p:nvPicPr>
          <p:cNvPr id="5" name="Afbeelding 4" descr="Afbeelding met schets, ontwerp&#10;&#10;Automatisch gegenereerde beschrijving">
            <a:extLst>
              <a:ext uri="{FF2B5EF4-FFF2-40B4-BE49-F238E27FC236}">
                <a16:creationId xmlns:a16="http://schemas.microsoft.com/office/drawing/2014/main" id="{6DC0854B-17FB-E39A-2383-B7CDC913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51" y="2592474"/>
            <a:ext cx="3894127" cy="28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Normale stand: 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Maakt gebruik van GNSS, </a:t>
            </a:r>
            <a:r>
              <a:rPr lang="nl-BE" dirty="0" err="1"/>
              <a:t>vw</a:t>
            </a:r>
            <a:r>
              <a:rPr lang="nl-BE" dirty="0"/>
              <a:t> </a:t>
            </a:r>
            <a:r>
              <a:rPr lang="nl-BE" dirty="0" err="1"/>
              <a:t>aw</a:t>
            </a:r>
            <a:r>
              <a:rPr lang="nl-BE" dirty="0"/>
              <a:t> en </a:t>
            </a:r>
            <a:r>
              <a:rPr lang="nl-BE" dirty="0" err="1"/>
              <a:t>nw</a:t>
            </a:r>
            <a:r>
              <a:rPr lang="nl-BE" dirty="0"/>
              <a:t> zichtsystemen, infrarooddetectiesysteem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10m/s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Sportstand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Maakt gebruik van GNSS, </a:t>
            </a:r>
            <a:r>
              <a:rPr lang="nl-BE" dirty="0" err="1"/>
              <a:t>nw</a:t>
            </a:r>
            <a:r>
              <a:rPr lang="nl-BE" dirty="0"/>
              <a:t> zichtsysteem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Obstakeldetectie is UITGESCHAKELD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16m/s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Cine-modus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Zelfde instellingen zoals normale stand maar gelimiteerde vliegsnelheid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Heel stabiel beeld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Vliegstanden</a:t>
            </a:r>
          </a:p>
        </p:txBody>
      </p:sp>
      <p:pic>
        <p:nvPicPr>
          <p:cNvPr id="5" name="Afbeelding 4" descr="Afbeelding met tekst, schermopname, logo, ontwerp&#10;&#10;Automatisch gegenereerde beschrijving">
            <a:extLst>
              <a:ext uri="{FF2B5EF4-FFF2-40B4-BE49-F238E27FC236}">
                <a16:creationId xmlns:a16="http://schemas.microsoft.com/office/drawing/2014/main" id="{961E1663-CBC0-1F82-8B26-49002F5F2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39" y="3035666"/>
            <a:ext cx="2084201" cy="156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GNSS staat voor Global </a:t>
            </a:r>
            <a:r>
              <a:rPr lang="nl-BE" dirty="0" err="1"/>
              <a:t>Navigation</a:t>
            </a:r>
            <a:r>
              <a:rPr lang="nl-BE" dirty="0"/>
              <a:t> </a:t>
            </a:r>
            <a:r>
              <a:rPr lang="nl-BE" dirty="0" err="1"/>
              <a:t>Satelite</a:t>
            </a:r>
            <a:r>
              <a:rPr lang="nl-BE" dirty="0"/>
              <a:t> System en is een verzamelnaam voor alle GNSS systemen. </a:t>
            </a:r>
          </a:p>
          <a:p>
            <a:r>
              <a:rPr lang="nl-BE" dirty="0"/>
              <a:t>Vaak wordt GNSS verward met GPS. GPS is een onderdeel van GNSS.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GPS - GNNS</a:t>
            </a:r>
          </a:p>
        </p:txBody>
      </p:sp>
      <p:pic>
        <p:nvPicPr>
          <p:cNvPr id="2050" name="Picture 2" descr="GNSS vs GPS Technology: Know the Key Differences - Geekflare">
            <a:extLst>
              <a:ext uri="{FF2B5EF4-FFF2-40B4-BE49-F238E27FC236}">
                <a16:creationId xmlns:a16="http://schemas.microsoft.com/office/drawing/2014/main" id="{8D43848E-E558-B896-793B-9DEEB9EF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35" y="3014774"/>
            <a:ext cx="5824729" cy="327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Aangeduid met A op de controller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Wanneer de zichtsystemen niet beschikbaar zijn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En/of GNNS-signaal zwak is of GPS-signaal wegvalt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Drone maakt zelfstandig bewegingen – als piloot zelf bijsturen zodat deze niet mee gaat met de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Zo veilig en snel mogelijk proberen te landen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2"/>
              </a:rPr>
              <a:t>https://www.youtube.com/watch?v=TkXqlOIn3n0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ATTI (attitude)</a:t>
            </a:r>
          </a:p>
        </p:txBody>
      </p:sp>
    </p:spTree>
    <p:extLst>
      <p:ext uri="{BB962C8B-B14F-4D97-AF65-F5344CB8AC3E}">
        <p14:creationId xmlns:p14="http://schemas.microsoft.com/office/powerpoint/2010/main" val="11609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ts, tekening, Lijnillustraties, diagram&#10;&#10;Automatisch gegenereerde beschrijving">
            <a:extLst>
              <a:ext uri="{FF2B5EF4-FFF2-40B4-BE49-F238E27FC236}">
                <a16:creationId xmlns:a16="http://schemas.microsoft.com/office/drawing/2014/main" id="{2C600664-5635-3DF2-A25B-859C6DEEE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06" y="483028"/>
            <a:ext cx="6274367" cy="1281763"/>
          </a:xfrm>
          <a:prstGeom prst="rect">
            <a:avLst/>
          </a:prstGeom>
        </p:spPr>
      </p:pic>
      <p:pic>
        <p:nvPicPr>
          <p:cNvPr id="5" name="Tijdelijke aanduiding voor inhoud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DA6BBB32-89C5-F0AF-FC2A-2609F3C49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1668593"/>
            <a:ext cx="7676342" cy="47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6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Voldoende tijd voorzien bij opstart om homepoint te updaten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Smart RTH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RTH bij laag accuniveau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 err="1"/>
              <a:t>Uitvalbeveiligde</a:t>
            </a:r>
            <a:r>
              <a:rPr lang="nl-BE" dirty="0"/>
              <a:t> 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Drone tijdens het vliegen RTH – sensor vooraan en onder werkt. Zijkant niet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RTH – Return </a:t>
            </a:r>
            <a:r>
              <a:rPr lang="nl-BE" dirty="0" err="1"/>
              <a:t>to</a:t>
            </a:r>
            <a:r>
              <a:rPr lang="nl-BE" dirty="0"/>
              <a:t> Home</a:t>
            </a:r>
          </a:p>
        </p:txBody>
      </p:sp>
    </p:spTree>
    <p:extLst>
      <p:ext uri="{BB962C8B-B14F-4D97-AF65-F5344CB8AC3E}">
        <p14:creationId xmlns:p14="http://schemas.microsoft.com/office/powerpoint/2010/main" val="355555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Als </a:t>
            </a:r>
            <a:r>
              <a:rPr lang="nl-BE" dirty="0" err="1"/>
              <a:t>Gnns</a:t>
            </a:r>
            <a:r>
              <a:rPr lang="nl-BE" dirty="0"/>
              <a:t>-signaal sterk genoeg is keert hij terug naar je laatst ingestelde homepoint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Door op knop RTH te drukken tot je een beep hoort(knop 4 op afbeelding)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r>
              <a:rPr lang="nl-BE" dirty="0"/>
              <a:t>Indien &gt;50m afstand gaat de drone eerst naar de ingestelde RTH hoogte</a:t>
            </a:r>
          </a:p>
          <a:p>
            <a:pPr marL="1200082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Tip: verander je kaartweergave linksonder naar je Compass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Smart RTH</a:t>
            </a:r>
          </a:p>
        </p:txBody>
      </p:sp>
    </p:spTree>
    <p:extLst>
      <p:ext uri="{BB962C8B-B14F-4D97-AF65-F5344CB8AC3E}">
        <p14:creationId xmlns:p14="http://schemas.microsoft.com/office/powerpoint/2010/main" val="412134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Capaciteit intelligent flight </a:t>
            </a:r>
            <a:r>
              <a:rPr lang="nl-BE" dirty="0" err="1"/>
              <a:t>battery</a:t>
            </a:r>
            <a:r>
              <a:rPr lang="nl-BE" dirty="0"/>
              <a:t> gedaald tot punt waar drone mogelijk niet meer veilig kan terugkeren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Waarschuwingsmelding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Je kan RTH onderbreken door kort op RTH knop te drukken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Automatisch landen kan NIET worden geannuleerd, maar je kan bijsturen bij het dalen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RTH bij laag accuniveau</a:t>
            </a:r>
          </a:p>
        </p:txBody>
      </p:sp>
    </p:spTree>
    <p:extLst>
      <p:ext uri="{BB962C8B-B14F-4D97-AF65-F5344CB8AC3E}">
        <p14:creationId xmlns:p14="http://schemas.microsoft.com/office/powerpoint/2010/main" val="209645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Na verlies van signaal van de afstandsbediening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Moet ingesteld worden in DJI </a:t>
            </a:r>
            <a:r>
              <a:rPr lang="nl-BE" dirty="0" err="1"/>
              <a:t>Fly</a:t>
            </a:r>
            <a:r>
              <a:rPr lang="nl-BE" dirty="0"/>
              <a:t> app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Als het homepoint goed geregistreerd is, GNNS-signaal goed en kompas normaal en als het verloren signaal langer dan 3 seconden is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Uitvalbeveiligde</a:t>
            </a:r>
            <a:r>
              <a:rPr lang="nl-BE" dirty="0"/>
              <a:t> RTH</a:t>
            </a:r>
          </a:p>
        </p:txBody>
      </p:sp>
    </p:spTree>
    <p:extLst>
      <p:ext uri="{BB962C8B-B14F-4D97-AF65-F5344CB8AC3E}">
        <p14:creationId xmlns:p14="http://schemas.microsoft.com/office/powerpoint/2010/main" val="1315479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Zichtsystemen en infraroodsystemen</a:t>
            </a:r>
          </a:p>
        </p:txBody>
      </p:sp>
      <p:pic>
        <p:nvPicPr>
          <p:cNvPr id="4" name="Tijdelijke aanduiding voor inhoud 4" descr="Afbeelding met schets, tekening, Lijnillustraties, diagram&#10;&#10;Automatisch gegenereerde beschrijving">
            <a:extLst>
              <a:ext uri="{FF2B5EF4-FFF2-40B4-BE49-F238E27FC236}">
                <a16:creationId xmlns:a16="http://schemas.microsoft.com/office/drawing/2014/main" id="{2D2BCB8E-818D-6386-3BFB-9B62D831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1935480"/>
            <a:ext cx="11633731" cy="29870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373163-D504-6368-8102-9CC6F8DA6ADE}"/>
              </a:ext>
            </a:extLst>
          </p:cNvPr>
          <p:cNvSpPr txBox="1"/>
          <p:nvPr/>
        </p:nvSpPr>
        <p:spPr>
          <a:xfrm>
            <a:off x="965200" y="5130799"/>
            <a:ext cx="966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 infraroodmodules. Helpt om huidige positie te behouden. Nauwkeuriger stil te hangen en om binnenshuis of in andere omgevingen waarin geen GNNS-signaal is te vliegen,</a:t>
            </a:r>
          </a:p>
        </p:txBody>
      </p:sp>
    </p:spTree>
    <p:extLst>
      <p:ext uri="{BB962C8B-B14F-4D97-AF65-F5344CB8AC3E}">
        <p14:creationId xmlns:p14="http://schemas.microsoft.com/office/powerpoint/2010/main" val="8292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Hoe bedien je een drone – aerodynamica van een drone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6D8C0A-BAF6-6C2E-EE0E-0637EAB48740}"/>
              </a:ext>
            </a:extLst>
          </p:cNvPr>
          <p:cNvSpPr txBox="1"/>
          <p:nvPr/>
        </p:nvSpPr>
        <p:spPr>
          <a:xfrm>
            <a:off x="706233" y="2843106"/>
            <a:ext cx="44372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Een drone besturen is niet moeilijk…</a:t>
            </a:r>
          </a:p>
          <a:p>
            <a:endParaRPr lang="nl-NL" dirty="0"/>
          </a:p>
          <a:p>
            <a:r>
              <a:rPr lang="nl-NL" dirty="0"/>
              <a:t>Maar..</a:t>
            </a:r>
          </a:p>
          <a:p>
            <a:endParaRPr lang="nl-NL" dirty="0"/>
          </a:p>
          <a:p>
            <a:r>
              <a:rPr lang="nl-NL" dirty="0"/>
              <a:t>Veilig met een drone vliegen en efficiënt en </a:t>
            </a:r>
          </a:p>
          <a:p>
            <a:r>
              <a:rPr lang="nl-NL" dirty="0"/>
              <a:t>snel reageren op noodsituaties vraagt veel</a:t>
            </a:r>
          </a:p>
          <a:p>
            <a:r>
              <a:rPr lang="nl-NL" dirty="0"/>
              <a:t>training!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C7D468-D3DE-11B0-D9B1-5D2922AA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636" y="2161309"/>
            <a:ext cx="33718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b="1" dirty="0"/>
              <a:t>Open</a:t>
            </a:r>
          </a:p>
          <a:p>
            <a:r>
              <a:rPr lang="nl-BE" dirty="0"/>
              <a:t>Alle recreatieve piloten mogen vluchten uitvoeren in de categorie OPEN. Professionele exploitanten mogen hun vluchten ook uitvoeren in de categorie OPEN zolang zij zich aan de relevante exploitatievoorwaarden houden. </a:t>
            </a:r>
          </a:p>
          <a:p>
            <a:endParaRPr lang="nl-BE" dirty="0"/>
          </a:p>
          <a:p>
            <a:r>
              <a:rPr lang="nl-BE" b="1" dirty="0" err="1"/>
              <a:t>Specific</a:t>
            </a:r>
            <a:endParaRPr lang="nl-BE" b="1" dirty="0"/>
          </a:p>
          <a:p>
            <a:r>
              <a:rPr lang="nl-BE" dirty="0"/>
              <a:t>Als ze niet aan de voorwaarden van de categorie OPEN kunnen voldoen. Vluchten met een verhoogd risico, vliegen hoger dan 120 m AGL, boven mensen, buiten zicht (BVLOS), voor dropping.</a:t>
            </a:r>
          </a:p>
          <a:p>
            <a:endParaRPr lang="nl-BE" dirty="0"/>
          </a:p>
          <a:p>
            <a:r>
              <a:rPr lang="nl-BE" b="1" dirty="0" err="1"/>
              <a:t>Certified</a:t>
            </a:r>
            <a:endParaRPr lang="nl-BE" b="1" dirty="0"/>
          </a:p>
          <a:p>
            <a:r>
              <a:rPr lang="nl-BE" dirty="0"/>
              <a:t>Specifieke vluchten en toestellen die individueel moeten beoordeeld worden. (Nog niet in België van toepassing)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Wetgeving rond drones</a:t>
            </a:r>
          </a:p>
        </p:txBody>
      </p:sp>
    </p:spTree>
    <p:extLst>
      <p:ext uri="{BB962C8B-B14F-4D97-AF65-F5344CB8AC3E}">
        <p14:creationId xmlns:p14="http://schemas.microsoft.com/office/powerpoint/2010/main" val="1983772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362F5445-9129-5F69-C84F-57218EBCA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242756"/>
              </p:ext>
            </p:extLst>
          </p:nvPr>
        </p:nvGraphicFramePr>
        <p:xfrm>
          <a:off x="456512" y="268632"/>
          <a:ext cx="9437296" cy="6379056"/>
        </p:xfrm>
        <a:graphic>
          <a:graphicData uri="http://schemas.openxmlformats.org/drawingml/2006/table">
            <a:tbl>
              <a:tblPr/>
              <a:tblGrid>
                <a:gridCol w="975223">
                  <a:extLst>
                    <a:ext uri="{9D8B030D-6E8A-4147-A177-3AD203B41FA5}">
                      <a16:colId xmlns:a16="http://schemas.microsoft.com/office/drawing/2014/main" val="3183625437"/>
                    </a:ext>
                  </a:extLst>
                </a:gridCol>
                <a:gridCol w="1117437">
                  <a:extLst>
                    <a:ext uri="{9D8B030D-6E8A-4147-A177-3AD203B41FA5}">
                      <a16:colId xmlns:a16="http://schemas.microsoft.com/office/drawing/2014/main" val="2198858060"/>
                    </a:ext>
                  </a:extLst>
                </a:gridCol>
                <a:gridCol w="792370">
                  <a:extLst>
                    <a:ext uri="{9D8B030D-6E8A-4147-A177-3AD203B41FA5}">
                      <a16:colId xmlns:a16="http://schemas.microsoft.com/office/drawing/2014/main" val="680884379"/>
                    </a:ext>
                  </a:extLst>
                </a:gridCol>
                <a:gridCol w="1980916">
                  <a:extLst>
                    <a:ext uri="{9D8B030D-6E8A-4147-A177-3AD203B41FA5}">
                      <a16:colId xmlns:a16="http://schemas.microsoft.com/office/drawing/2014/main" val="1749958184"/>
                    </a:ext>
                  </a:extLst>
                </a:gridCol>
                <a:gridCol w="1158075">
                  <a:extLst>
                    <a:ext uri="{9D8B030D-6E8A-4147-A177-3AD203B41FA5}">
                      <a16:colId xmlns:a16="http://schemas.microsoft.com/office/drawing/2014/main" val="1187534665"/>
                    </a:ext>
                  </a:extLst>
                </a:gridCol>
                <a:gridCol w="2377102">
                  <a:extLst>
                    <a:ext uri="{9D8B030D-6E8A-4147-A177-3AD203B41FA5}">
                      <a16:colId xmlns:a16="http://schemas.microsoft.com/office/drawing/2014/main" val="141744675"/>
                    </a:ext>
                  </a:extLst>
                </a:gridCol>
                <a:gridCol w="1036173">
                  <a:extLst>
                    <a:ext uri="{9D8B030D-6E8A-4147-A177-3AD203B41FA5}">
                      <a16:colId xmlns:a16="http://schemas.microsoft.com/office/drawing/2014/main" val="1478639931"/>
                    </a:ext>
                  </a:extLst>
                </a:gridCol>
              </a:tblGrid>
              <a:tr h="219446">
                <a:tc gridSpan="2"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UAS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Exploitatie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Exploitant/Piloot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30738"/>
                  </a:ext>
                </a:extLst>
              </a:tr>
              <a:tr h="551092"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Klasse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Maximumgewicht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Subcategorie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 dirty="0">
                          <a:effectLst/>
                        </a:rPr>
                        <a:t>Beperkingen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Registratie exploitant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Opleiding</a:t>
                      </a:r>
                      <a:endParaRPr lang="nl-BE" sz="900">
                        <a:effectLst/>
                      </a:endParaRPr>
                    </a:p>
                    <a:p>
                      <a:pPr algn="ctr"/>
                      <a:r>
                        <a:rPr lang="nl-BE" sz="900" b="1">
                          <a:effectLst/>
                        </a:rPr>
                        <a:t>piloot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Minimumleeftijd</a:t>
                      </a:r>
                      <a:endParaRPr lang="nl-BE" sz="900">
                        <a:effectLst/>
                      </a:endParaRPr>
                    </a:p>
                    <a:p>
                      <a:pPr algn="ctr"/>
                      <a:r>
                        <a:rPr lang="nl-BE" sz="900" b="1">
                          <a:effectLst/>
                        </a:rPr>
                        <a:t> piloot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28531"/>
                  </a:ext>
                </a:extLst>
              </a:tr>
              <a:tr h="638088"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Eigen bouw / Niet-Cx UAS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 dirty="0">
                          <a:effectLst/>
                        </a:rPr>
                        <a:t>&lt; 250 g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A1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(mag ook in A3 vliegen)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- Mag vliegen boven niet-betrokken mensen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Mag niet vliegen boven een bijeenkomst van personen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Nee, tenzij deze uitgerust is met een camera of sensor </a:t>
                      </a:r>
                      <a:r>
                        <a:rPr lang="nl-NL" sz="900" b="1" u="sng" dirty="0">
                          <a:effectLst/>
                        </a:rPr>
                        <a:t>en</a:t>
                      </a:r>
                      <a:r>
                        <a:rPr lang="nl-NL" sz="900" dirty="0">
                          <a:effectLst/>
                        </a:rPr>
                        <a:t> geen speelgoeddrone is.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 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Geen opleiding vereist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Geen minimumleeftijd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03305"/>
                  </a:ext>
                </a:extLst>
              </a:tr>
              <a:tr h="1546029">
                <a:tc>
                  <a:txBody>
                    <a:bodyPr/>
                    <a:lstStyle/>
                    <a:p>
                      <a:pPr algn="ctr"/>
                      <a:r>
                        <a:rPr lang="nl-BE" sz="900" b="1" dirty="0">
                          <a:effectLst/>
                        </a:rPr>
                        <a:t>C0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dirty="0">
                          <a:effectLst/>
                        </a:rPr>
                        <a:t>De gebruikershandleiding lezen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14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Geen minimumleeftijd als het een speelgoeddrone is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 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30490"/>
                  </a:ext>
                </a:extLst>
              </a:tr>
              <a:tr h="1214383"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C1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&lt; 900 g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 dirty="0">
                          <a:effectLst/>
                        </a:rPr>
                        <a:t> 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- Mag niet vliegen boven niet-betrokken mensen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Mag niet vliegen boven een bijeenkomst van personen</a:t>
                      </a:r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>
                          <a:effectLst/>
                        </a:rPr>
                        <a:t>Ja</a:t>
                      </a:r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- De gebruikershandleiding lezen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De online opleiding volgen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Slagen voor het online theorie-examen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 dirty="0">
                          <a:effectLst/>
                        </a:rPr>
                        <a:t>14</a:t>
                      </a:r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578694"/>
                  </a:ext>
                </a:extLst>
              </a:tr>
              <a:tr h="188153"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C2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&lt; 4 kg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A2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(mag ook in A3 vliegen)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- Mag niet vliegen boven niet-betrokken mensen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Moet op 30 m horizontale afstand blijven van niet-betrokken mensen (5 m in trage modus)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 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15007"/>
                  </a:ext>
                </a:extLst>
              </a:tr>
              <a:tr h="1026231">
                <a:tc vMerge="1"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C2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&lt; 4 kg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A2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(mag ook in A3 vliegen)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- Mag niet vliegen boven niet-betrokken mensen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Moet op 30 m horizontale afstand blijven van niet-betrokken mensen (5 m in trage modus)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 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- De gebruikershandleiding lezen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De online opleiding volgen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Slagen voor het online theorie-examen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Verklaren een praktijkopleiding te hebben gevolgd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Slagen voor het schriftelijk examen bij het DGLV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16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474620"/>
                  </a:ext>
                </a:extLst>
              </a:tr>
              <a:tr h="324057">
                <a:tc>
                  <a:txBody>
                    <a:bodyPr/>
                    <a:lstStyle/>
                    <a:p>
                      <a:pPr algn="ctr"/>
                      <a:r>
                        <a:rPr lang="nl-BE" sz="900" b="1">
                          <a:effectLst/>
                        </a:rPr>
                        <a:t>C3</a:t>
                      </a:r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&lt; 25 kg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nl-BE" sz="900" dirty="0">
                          <a:effectLst/>
                        </a:rPr>
                        <a:t>A3</a:t>
                      </a:r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effectLst/>
                        </a:rPr>
                        <a:t>- Ver weg van bevolkte gebieden vliegen (&gt; 150 m)</a:t>
                      </a:r>
                    </a:p>
                    <a:p>
                      <a:pPr algn="ctr"/>
                      <a:r>
                        <a:rPr lang="nl-NL" sz="900" dirty="0">
                          <a:effectLst/>
                        </a:rPr>
                        <a:t>- Moet op 30 m horizontale afstand blijven van eventuele omstanders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nl-NL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nl-BE" sz="90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12518"/>
                  </a:ext>
                </a:extLst>
              </a:tr>
              <a:tr h="236298">
                <a:tc>
                  <a:txBody>
                    <a:bodyPr/>
                    <a:lstStyle/>
                    <a:p>
                      <a:pPr algn="ctr"/>
                      <a:r>
                        <a:rPr lang="nl-BE" sz="900" b="1" dirty="0">
                          <a:effectLst/>
                        </a:rPr>
                        <a:t>C4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&lt; 25 kg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A3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- Ver weg van bevolkte gebieden vliegen (&gt; 150 m)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Moet op 30 m horizontale afstand blijven van eventuele omstanders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900">
                          <a:effectLst/>
                        </a:rPr>
                        <a:t>- De gebruikershandleiding lezen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De online opleiding volgen</a:t>
                      </a:r>
                    </a:p>
                    <a:p>
                      <a:pPr algn="ctr"/>
                      <a:r>
                        <a:rPr lang="nl-NL" sz="900">
                          <a:effectLst/>
                        </a:rPr>
                        <a:t>- Slagen voor het online theorie-examen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9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nl-BE" sz="900">
                          <a:effectLst/>
                        </a:rPr>
                        <a:t>14</a:t>
                      </a: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231773"/>
                  </a:ext>
                </a:extLst>
              </a:tr>
              <a:tr h="435279">
                <a:tc>
                  <a:txBody>
                    <a:bodyPr/>
                    <a:lstStyle/>
                    <a:p>
                      <a:pPr algn="ctr"/>
                      <a:r>
                        <a:rPr lang="nl-BE" sz="900" b="1" dirty="0">
                          <a:effectLst/>
                        </a:rPr>
                        <a:t>Eigen bouw / Niet-Cx UAS</a:t>
                      </a:r>
                      <a:endParaRPr lang="nl-BE" sz="900" dirty="0">
                        <a:effectLst/>
                      </a:endParaRPr>
                    </a:p>
                  </a:txBody>
                  <a:tcPr marL="22177" marR="22177" marT="22177" marB="22177" anchor="ctr"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T w="19050" cap="flat" cmpd="sng" algn="ctr">
                      <a:solidFill>
                        <a:srgbClr val="D9E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573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07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Te controleren op website van Skeyes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Skeyes Drone Planner (DSA applicatie)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Skeyes Drone Map (vroeger Droneguide)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NOTAM op Skyes AIM Meteo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METEO op Skyes Meteo information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Waar mag men vliegen (bij NIET interventie opdrachten)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219FA5-3059-67E3-FD58-5B830C38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457" y="5669469"/>
            <a:ext cx="2300358" cy="5331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8224B8-C9C2-1B6F-D4B8-7A27DBDC0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013" y="2455875"/>
            <a:ext cx="5613516" cy="29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Station WX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Aurora </a:t>
            </a:r>
            <a:r>
              <a:rPr lang="en-US" dirty="0" err="1"/>
              <a:t>fcst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UAV Forecast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Nuttige meteo-Apps</a:t>
            </a:r>
          </a:p>
        </p:txBody>
      </p:sp>
      <p:pic>
        <p:nvPicPr>
          <p:cNvPr id="3074" name="Picture 2" descr="UAV FORECAST GUIDE - Best Weather APP to fly your Drones and UAV's Safely">
            <a:extLst>
              <a:ext uri="{FF2B5EF4-FFF2-40B4-BE49-F238E27FC236}">
                <a16:creationId xmlns:a16="http://schemas.microsoft.com/office/drawing/2014/main" id="{484DE9E5-AB1C-2AEB-BB28-8C84CD9C2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4773168" y="1595127"/>
            <a:ext cx="6409944" cy="29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Probeer de procedure te volgen die wordt beschreven in de checklist vóór de vlucht die is uitgeschreven, inclusief </a:t>
            </a:r>
          </a:p>
          <a:p>
            <a:r>
              <a:rPr lang="nl-BE" dirty="0"/>
              <a:t>het opstijgen en het uitvoeren van een basiscontroles.</a:t>
            </a:r>
          </a:p>
          <a:p>
            <a:endParaRPr lang="nl-BE" dirty="0"/>
          </a:p>
          <a:p>
            <a:r>
              <a:rPr lang="nl-BE" dirty="0"/>
              <a:t>Nadat je de checklist met succes hebt voltooid, moet je de drone laten landen en vervolgens de checklist na de </a:t>
            </a:r>
          </a:p>
          <a:p>
            <a:r>
              <a:rPr lang="nl-BE" dirty="0"/>
              <a:t>vlucht invullen.</a:t>
            </a:r>
          </a:p>
          <a:p>
            <a:endParaRPr lang="nl-BE" dirty="0"/>
          </a:p>
          <a:p>
            <a:r>
              <a:rPr lang="nl-BE" dirty="0"/>
              <a:t>(CHECKLIST VOLGT NOG)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Wat wordt er van je verwacht?</a:t>
            </a:r>
          </a:p>
        </p:txBody>
      </p:sp>
    </p:spTree>
    <p:extLst>
      <p:ext uri="{BB962C8B-B14F-4D97-AF65-F5344CB8AC3E}">
        <p14:creationId xmlns:p14="http://schemas.microsoft.com/office/powerpoint/2010/main" val="3381969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rigami, vlucht&#10;&#10;Beschrijving automatisch gegenereerd met lage betrouwbaarheid">
            <a:extLst>
              <a:ext uri="{FF2B5EF4-FFF2-40B4-BE49-F238E27FC236}">
                <a16:creationId xmlns:a16="http://schemas.microsoft.com/office/drawing/2014/main" id="{ADB61EA2-365C-C9F5-C7C2-CE63605B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12649" r="13033" b="20246"/>
          <a:stretch/>
        </p:blipFill>
        <p:spPr>
          <a:xfrm>
            <a:off x="1801367" y="2176271"/>
            <a:ext cx="7836409" cy="3758185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</a:t>
            </a:r>
            <a:r>
              <a:rPr lang="nl-BE"/>
              <a:t>VIERKANT VLIEGEN, </a:t>
            </a:r>
            <a:r>
              <a:rPr lang="nl-BE" dirty="0"/>
              <a:t>HEEN EN TERUG</a:t>
            </a:r>
          </a:p>
        </p:txBody>
      </p:sp>
    </p:spTree>
    <p:extLst>
      <p:ext uri="{BB962C8B-B14F-4D97-AF65-F5344CB8AC3E}">
        <p14:creationId xmlns:p14="http://schemas.microsoft.com/office/powerpoint/2010/main" val="835511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CIRKEL VLIEGEN, HEEN EN TERUG</a:t>
            </a:r>
          </a:p>
        </p:txBody>
      </p:sp>
      <p:pic>
        <p:nvPicPr>
          <p:cNvPr id="5" name="Afbeelding 4" descr="Afbeelding met ontwerp&#10;&#10;Beschrijving automatisch gegenereerd met gemiddelde betrouwbaarheid">
            <a:extLst>
              <a:ext uri="{FF2B5EF4-FFF2-40B4-BE49-F238E27FC236}">
                <a16:creationId xmlns:a16="http://schemas.microsoft.com/office/drawing/2014/main" id="{7CCBAA56-523F-6E5E-03F3-93D1AE40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79" y="2275918"/>
            <a:ext cx="5326842" cy="4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ACHT VLIEGEN</a:t>
            </a:r>
          </a:p>
        </p:txBody>
      </p:sp>
      <p:pic>
        <p:nvPicPr>
          <p:cNvPr id="5" name="Afbeelding 4" descr="Afbeelding met ontwerp&#10;&#10;Automatisch gegenereerde beschrijving">
            <a:extLst>
              <a:ext uri="{FF2B5EF4-FFF2-40B4-BE49-F238E27FC236}">
                <a16:creationId xmlns:a16="http://schemas.microsoft.com/office/drawing/2014/main" id="{25D9DA1D-1344-4192-CD4A-FFBB18639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37" y="2193622"/>
            <a:ext cx="7597798" cy="4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7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SLALOM VLIEGEN</a:t>
            </a:r>
          </a:p>
        </p:txBody>
      </p:sp>
      <p:pic>
        <p:nvPicPr>
          <p:cNvPr id="5" name="Afbeelding 4" descr="Afbeelding met diagram, ontwerp&#10;&#10;Automatisch gegenereerde beschrijving">
            <a:extLst>
              <a:ext uri="{FF2B5EF4-FFF2-40B4-BE49-F238E27FC236}">
                <a16:creationId xmlns:a16="http://schemas.microsoft.com/office/drawing/2014/main" id="{2588FE32-2192-B1C4-2E79-B7529837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2001714"/>
            <a:ext cx="10760372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VIERKANT VLIEGEN, VOORWERP IN 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A45F5B-CD12-212B-B606-30C8A5D57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53" y="2001714"/>
            <a:ext cx="6978615" cy="41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2974AF-3DFF-606E-117C-D4A444415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400" dirty="0"/>
              <a:t>Zodra de propellers ten opzichte van elkaar </a:t>
            </a:r>
          </a:p>
          <a:p>
            <a:pPr marL="0" indent="0">
              <a:buNone/>
            </a:pPr>
            <a:r>
              <a:rPr lang="nl-BE" sz="1400" dirty="0"/>
              <a:t>in draaisnelheid veranderen zal de drone zich </a:t>
            </a:r>
          </a:p>
          <a:p>
            <a:pPr marL="0" indent="0">
              <a:buNone/>
            </a:pPr>
            <a:r>
              <a:rPr lang="nl-BE" sz="1400" dirty="0"/>
              <a:t>in de richting verplaatsen waar de propellers </a:t>
            </a:r>
          </a:p>
          <a:p>
            <a:pPr marL="0" indent="0">
              <a:buNone/>
            </a:pPr>
            <a:r>
              <a:rPr lang="nl-BE" sz="1400" dirty="0"/>
              <a:t>het langzaamst draaien. Bij een drone maakt </a:t>
            </a:r>
          </a:p>
          <a:p>
            <a:pPr marL="0" indent="0">
              <a:buNone/>
            </a:pPr>
            <a:r>
              <a:rPr lang="nl-BE" sz="1400" dirty="0"/>
              <a:t>het niet uit in welke richting dit gebeurt en </a:t>
            </a:r>
          </a:p>
          <a:p>
            <a:pPr marL="0" indent="0">
              <a:buNone/>
            </a:pPr>
            <a:r>
              <a:rPr lang="nl-BE" sz="1400" dirty="0"/>
              <a:t>daardoor kun je met een drone in ieder </a:t>
            </a:r>
          </a:p>
          <a:p>
            <a:pPr marL="0" indent="0">
              <a:buNone/>
            </a:pPr>
            <a:r>
              <a:rPr lang="nl-BE" sz="1400" dirty="0"/>
              <a:t>gewenste richting vliegen</a:t>
            </a:r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827E3A-E519-302F-D7F0-627B9021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2" y="538796"/>
            <a:ext cx="11155708" cy="624937"/>
          </a:xfrm>
        </p:spPr>
        <p:txBody>
          <a:bodyPr>
            <a:normAutofit fontScale="90000"/>
          </a:bodyPr>
          <a:lstStyle/>
          <a:p>
            <a:r>
              <a:rPr lang="nl-BE" dirty="0"/>
              <a:t>Hoe bedien je een drone – aerodynamica van een drone</a:t>
            </a:r>
          </a:p>
        </p:txBody>
      </p:sp>
      <p:pic>
        <p:nvPicPr>
          <p:cNvPr id="7" name="Picture 2" descr="Drones, hoe werken ze? | Drone opnames | Aeriallive Productions">
            <a:extLst>
              <a:ext uri="{FF2B5EF4-FFF2-40B4-BE49-F238E27FC236}">
                <a16:creationId xmlns:a16="http://schemas.microsoft.com/office/drawing/2014/main" id="{CEFED308-5F5E-DFCE-A769-E9797AF1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36" y="1306848"/>
            <a:ext cx="3178824" cy="31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klok&#10;&#10;Automatisch gegenereerde beschrijving">
            <a:extLst>
              <a:ext uri="{FF2B5EF4-FFF2-40B4-BE49-F238E27FC236}">
                <a16:creationId xmlns:a16="http://schemas.microsoft.com/office/drawing/2014/main" id="{BA9052A6-778F-60ED-B0E0-E958C09BA4E8}"/>
              </a:ext>
            </a:extLst>
          </p:cNvPr>
          <p:cNvPicPr/>
          <p:nvPr/>
        </p:nvPicPr>
        <p:blipFill rotWithShape="1">
          <a:blip r:embed="rId3"/>
          <a:srcRect b="42857"/>
          <a:stretch/>
        </p:blipFill>
        <p:spPr>
          <a:xfrm>
            <a:off x="4175556" y="4628786"/>
            <a:ext cx="4623003" cy="16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ROND VOORWERP VLIEGEN MET CONSTANT VOORWERP IN BEELD</a:t>
            </a:r>
          </a:p>
        </p:txBody>
      </p:sp>
      <p:pic>
        <p:nvPicPr>
          <p:cNvPr id="5" name="Afbeelding 4" descr="Afbeelding met verbruiksartikelen voor kantoor&#10;&#10;Automatisch gegenereerde beschrijving">
            <a:extLst>
              <a:ext uri="{FF2B5EF4-FFF2-40B4-BE49-F238E27FC236}">
                <a16:creationId xmlns:a16="http://schemas.microsoft.com/office/drawing/2014/main" id="{1AD16CE8-E4C2-8B3C-1145-D893AC377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34" y="2131153"/>
            <a:ext cx="4427604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6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VLIEG WEG, KOM AL SLALOMMEND TERUG</a:t>
            </a:r>
          </a:p>
        </p:txBody>
      </p:sp>
      <p:pic>
        <p:nvPicPr>
          <p:cNvPr id="5" name="Afbeelding 4" descr="Afbeelding met origami, ontwerp&#10;&#10;Automatisch gegenereerde beschrijving">
            <a:extLst>
              <a:ext uri="{FF2B5EF4-FFF2-40B4-BE49-F238E27FC236}">
                <a16:creationId xmlns:a16="http://schemas.microsoft.com/office/drawing/2014/main" id="{D060DC13-D9DE-0C5B-B6FC-1211A146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3" y="2001714"/>
            <a:ext cx="8001693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3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Praktijk – ROND IETS VLIEGEN, HOU HET VOORWERP IN BEELD, VOLG EEN OPWAARTSE SPIRAAL</a:t>
            </a:r>
          </a:p>
        </p:txBody>
      </p:sp>
      <p:pic>
        <p:nvPicPr>
          <p:cNvPr id="5" name="Afbeelding 4" descr="Afbeelding met schets, ontwerp, clipart, tekenfilm&#10;&#10;Automatisch gegenereerde beschrijving">
            <a:extLst>
              <a:ext uri="{FF2B5EF4-FFF2-40B4-BE49-F238E27FC236}">
                <a16:creationId xmlns:a16="http://schemas.microsoft.com/office/drawing/2014/main" id="{0B03B2EF-B436-5E18-70F1-2D2325E1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21" y="2351369"/>
            <a:ext cx="8641829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46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C4F2951-AF66-8814-E025-C8772AC9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https://youtu.be/RX2hiIb39Wc   Box </a:t>
            </a:r>
            <a:r>
              <a:rPr lang="nl-BE" dirty="0" err="1"/>
              <a:t>Drill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Yaw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https://youtu.be/HTF8HTa9ZTA   Pitch en </a:t>
            </a:r>
            <a:r>
              <a:rPr lang="nl-BE" dirty="0" err="1"/>
              <a:t>Yaw</a:t>
            </a:r>
            <a:r>
              <a:rPr lang="nl-BE" dirty="0"/>
              <a:t> combineren, 8’tjes (tot min 2 interessant)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Extra info</a:t>
            </a:r>
          </a:p>
        </p:txBody>
      </p:sp>
    </p:spTree>
    <p:extLst>
      <p:ext uri="{BB962C8B-B14F-4D97-AF65-F5344CB8AC3E}">
        <p14:creationId xmlns:p14="http://schemas.microsoft.com/office/powerpoint/2010/main" val="1446384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E8736D48-4002-59F0-4BD8-1C35071643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r="868"/>
          <a:stretch/>
        </p:blipFill>
        <p:spPr/>
      </p:pic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5CF2DB00-E322-31F4-7512-BC63E5189E6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r="18425"/>
          <a:stretch/>
        </p:blipFill>
        <p:spPr/>
      </p:pic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FD024ED-27CD-72E3-1157-C2EB9CE48D9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4975"/>
          <a:stretch/>
        </p:blipFill>
        <p:spPr/>
      </p:pic>
    </p:spTree>
    <p:extLst>
      <p:ext uri="{BB962C8B-B14F-4D97-AF65-F5344CB8AC3E}">
        <p14:creationId xmlns:p14="http://schemas.microsoft.com/office/powerpoint/2010/main" val="113605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827E3A-E519-302F-D7F0-627B9021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Risico’s bij het inzetten van een drone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2974AF-3DFF-606E-117C-D4A444415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Beperkingen van het toestel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Weersomstandigheden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Batterij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Payload en verdeling van de lading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Magnetische storingen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Communicatiestoringen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Fly-away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Dieren en mensen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Bemande luchtvaart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GPS Spoofing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Botsen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Vortex</a:t>
            </a:r>
          </a:p>
          <a:p>
            <a:pPr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Afbeelding 8" descr="Afbeelding met vlak, Vliegreizen, luchtvaart, Luchtvaart-en ruimtevaarttechniek&#10;&#10;Automatisch gegenereerde beschrijving">
            <a:extLst>
              <a:ext uri="{FF2B5EF4-FFF2-40B4-BE49-F238E27FC236}">
                <a16:creationId xmlns:a16="http://schemas.microsoft.com/office/drawing/2014/main" id="{2D78BEA1-CC5B-F12C-71FD-EBB7FB0AA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3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Afbeelding 7" descr="Afbeelding met bloed, Vlees, persoon, horror&#10;&#10;Automatisch gegenereerde beschrijving">
            <a:extLst>
              <a:ext uri="{FF2B5EF4-FFF2-40B4-BE49-F238E27FC236}">
                <a16:creationId xmlns:a16="http://schemas.microsoft.com/office/drawing/2014/main" id="{09AC8522-C824-D41C-37B6-A00514122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20" r="8019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2" descr="Afbeelding met grond, buitenshuis, transport, weg&#10;&#10;Automatisch gegenereerde beschrijving">
            <a:extLst>
              <a:ext uri="{FF2B5EF4-FFF2-40B4-BE49-F238E27FC236}">
                <a16:creationId xmlns:a16="http://schemas.microsoft.com/office/drawing/2014/main" id="{5D7E33E0-A1AC-571D-7483-627E375A3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8541" b="-1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43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984F328-611C-F18C-2329-8C05E9906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Verwijder de </a:t>
            </a:r>
            <a:r>
              <a:rPr lang="nl-BE" dirty="0" err="1"/>
              <a:t>gimbal</a:t>
            </a:r>
            <a:r>
              <a:rPr lang="nl-BE" dirty="0"/>
              <a:t> bescherming</a:t>
            </a:r>
          </a:p>
          <a:p>
            <a:endParaRPr lang="nl-BE" dirty="0"/>
          </a:p>
          <a:p>
            <a:r>
              <a:rPr lang="nl-BE" dirty="0"/>
              <a:t>Klap de achterste armen uit, gevolgd door de voorste armen en vervolgens alle propellerbladen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Plaats de Drone op een propere zone. Gebruik het landingsplatform en zet de zone af met kegels</a:t>
            </a:r>
          </a:p>
          <a:p>
            <a:r>
              <a:rPr lang="nl-BE" dirty="0"/>
              <a:t>Vermijd zand of keitjes</a:t>
            </a:r>
          </a:p>
          <a:p>
            <a:r>
              <a:rPr lang="nl-BE" dirty="0"/>
              <a:t>Druk 1x kort en 1x lang op de powerknop om de drone te activeren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A59534-EA6F-4AF9-9BCE-C0F0E7A6A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Voorbereiding voor de vlucht</a:t>
            </a:r>
          </a:p>
        </p:txBody>
      </p:sp>
      <p:pic>
        <p:nvPicPr>
          <p:cNvPr id="4" name="Afbeelding 3" descr="Afbeelding met schets, tekening, Lijnillustraties, kunst&#10;&#10;Automatisch gegenereerde beschrijving">
            <a:extLst>
              <a:ext uri="{FF2B5EF4-FFF2-40B4-BE49-F238E27FC236}">
                <a16:creationId xmlns:a16="http://schemas.microsoft.com/office/drawing/2014/main" id="{6E188396-3CC9-B64C-2B2F-B2B3EDA96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1" y="1442721"/>
            <a:ext cx="2239339" cy="1309614"/>
          </a:xfrm>
          <a:prstGeom prst="rect">
            <a:avLst/>
          </a:prstGeom>
        </p:spPr>
      </p:pic>
      <p:pic>
        <p:nvPicPr>
          <p:cNvPr id="5" name="Afbeelding 4" descr="Afbeelding met schets, tekening&#10;&#10;Automatisch gegenereerde beschrijving">
            <a:extLst>
              <a:ext uri="{FF2B5EF4-FFF2-40B4-BE49-F238E27FC236}">
                <a16:creationId xmlns:a16="http://schemas.microsoft.com/office/drawing/2014/main" id="{83546379-4E0C-46DE-7ABC-F663ECB3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37" y="3439708"/>
            <a:ext cx="6181430" cy="13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984F328-611C-F18C-2329-8C05E9906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BE" dirty="0"/>
              <a:t>Haal de joysticks uit de opbergsleuven en monteer ze op de afstandsbediening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Druk 1x kort en 1x lang op de powerknop om de drone te activeren</a:t>
            </a:r>
          </a:p>
          <a:p>
            <a:r>
              <a:rPr lang="nl-BE" dirty="0"/>
              <a:t>Wacht, indien er tijd is, tot de drone met het gps signaal verbonden is en het homepoint wordt vastgelegd</a:t>
            </a:r>
          </a:p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A59534-EA6F-4AF9-9BCE-C0F0E7A6A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Voorbereiding voor de vlucht</a:t>
            </a:r>
          </a:p>
        </p:txBody>
      </p:sp>
      <p:pic>
        <p:nvPicPr>
          <p:cNvPr id="6" name="Afbeelding 5" descr="Afbeelding met schets&#10;&#10;Automatisch gegenereerde beschrijving">
            <a:extLst>
              <a:ext uri="{FF2B5EF4-FFF2-40B4-BE49-F238E27FC236}">
                <a16:creationId xmlns:a16="http://schemas.microsoft.com/office/drawing/2014/main" id="{73275403-8DAE-F100-B7C8-93328C80B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81" y="2766002"/>
            <a:ext cx="3361794" cy="18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3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7C91-0F32-C6A3-62B6-42774440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Schema</a:t>
            </a:r>
          </a:p>
        </p:txBody>
      </p:sp>
      <p:pic>
        <p:nvPicPr>
          <p:cNvPr id="4" name="Tijdelijke aanduiding voor inhoud 4" descr="Afbeelding met tekst, schets, diagram&#10;&#10;Automatisch gegenereerde beschrijving">
            <a:extLst>
              <a:ext uri="{FF2B5EF4-FFF2-40B4-BE49-F238E27FC236}">
                <a16:creationId xmlns:a16="http://schemas.microsoft.com/office/drawing/2014/main" id="{3D4E6EBE-DF4C-DD86-7E05-CE03E2B6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19" y="465392"/>
            <a:ext cx="8697373" cy="57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8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2974AF-3DFF-606E-117C-D4A444415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180" y="2592474"/>
            <a:ext cx="5495572" cy="3570581"/>
          </a:xfrm>
        </p:spPr>
        <p:txBody>
          <a:bodyPr>
            <a:normAutofit/>
          </a:bodyPr>
          <a:lstStyle/>
          <a:p>
            <a:r>
              <a:rPr lang="nl-BE" sz="1400" dirty="0"/>
              <a:t>Joysticks – Gebruikt om de beweging van de drone te besturen</a:t>
            </a:r>
          </a:p>
          <a:p>
            <a:r>
              <a:rPr lang="nl-BE" sz="1400" dirty="0"/>
              <a:t> </a:t>
            </a:r>
            <a:r>
              <a:rPr lang="nl-BE" sz="1400" dirty="0" err="1"/>
              <a:t>Statusled</a:t>
            </a:r>
            <a:r>
              <a:rPr lang="nl-BE" sz="1400" dirty="0"/>
              <a:t> – groen is verbonden, rood is niet verbonden</a:t>
            </a:r>
          </a:p>
          <a:p>
            <a:r>
              <a:rPr lang="nl-BE" sz="1400" dirty="0" err="1"/>
              <a:t>Ledlapmpjes</a:t>
            </a:r>
            <a:r>
              <a:rPr lang="nl-BE" sz="1400" dirty="0"/>
              <a:t> accuniveau</a:t>
            </a:r>
          </a:p>
          <a:p>
            <a:r>
              <a:rPr lang="nl-BE" sz="1400" dirty="0"/>
              <a:t>knop voor vliegpauze (1x drukken)</a:t>
            </a:r>
            <a:br>
              <a:rPr lang="nl-BE" sz="1400" dirty="0"/>
            </a:br>
            <a:r>
              <a:rPr lang="nl-BE" sz="1400" dirty="0"/>
              <a:t>Terug naar thuisbasis RTH (knop ingedrukt houden)</a:t>
            </a:r>
          </a:p>
          <a:p>
            <a:r>
              <a:rPr lang="nl-BE" sz="1400" dirty="0" err="1"/>
              <a:t>vliegstandschakelaar</a:t>
            </a:r>
            <a:r>
              <a:rPr lang="nl-BE" sz="1400" dirty="0"/>
              <a:t>: Cine, normaal en sport-modus</a:t>
            </a:r>
          </a:p>
          <a:p>
            <a:r>
              <a:rPr lang="nl-BE" sz="1400" dirty="0"/>
              <a:t>Aan- en uitknop (1 maal drukken is accucontrole, vervolgens nogmaals langer drukken is opstarten)</a:t>
            </a:r>
          </a:p>
          <a:p>
            <a:r>
              <a:rPr lang="nl-BE" sz="1400" dirty="0"/>
              <a:t>touchscreen</a:t>
            </a:r>
          </a:p>
          <a:p>
            <a:r>
              <a:rPr lang="nl-BE" sz="1400" dirty="0"/>
              <a:t>Usb-c poort (opladen of aansluiten pc)</a:t>
            </a:r>
          </a:p>
          <a:p>
            <a:r>
              <a:rPr lang="nl-BE" sz="1400" dirty="0"/>
              <a:t>sleuf Micro </a:t>
            </a:r>
            <a:r>
              <a:rPr lang="nl-BE" sz="1400" dirty="0" err="1"/>
              <a:t>sd</a:t>
            </a:r>
            <a:r>
              <a:rPr lang="nl-BE" sz="1400" dirty="0"/>
              <a:t>-kaart</a:t>
            </a:r>
          </a:p>
          <a:p>
            <a:r>
              <a:rPr lang="nl-BE" sz="1400" dirty="0"/>
              <a:t>Hostpoort Usb-c – aansluiten </a:t>
            </a:r>
            <a:r>
              <a:rPr lang="nl-BE" sz="1400" dirty="0" err="1"/>
              <a:t>telefoondongle</a:t>
            </a:r>
            <a:endParaRPr lang="nl-BE" sz="1400" dirty="0"/>
          </a:p>
          <a:p>
            <a:endParaRPr lang="nl-BE" sz="1400" dirty="0"/>
          </a:p>
          <a:p>
            <a:endParaRPr lang="nl-B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827E3A-E519-302F-D7F0-627B9021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69264"/>
            <a:ext cx="4817428" cy="1050113"/>
          </a:xfrm>
        </p:spPr>
        <p:txBody>
          <a:bodyPr>
            <a:normAutofit fontScale="90000"/>
          </a:bodyPr>
          <a:lstStyle/>
          <a:p>
            <a:r>
              <a:rPr lang="nl-BE" dirty="0"/>
              <a:t>RC afstandsbediening</a:t>
            </a:r>
          </a:p>
        </p:txBody>
      </p:sp>
      <p:pic>
        <p:nvPicPr>
          <p:cNvPr id="4" name="Tijdelijke aanduiding voor inhoud 4" descr="Afbeelding met schets, tekening, illustratie&#10;&#10;Automatisch gegenereerde beschrijving">
            <a:extLst>
              <a:ext uri="{FF2B5EF4-FFF2-40B4-BE49-F238E27FC236}">
                <a16:creationId xmlns:a16="http://schemas.microsoft.com/office/drawing/2014/main" id="{0E57D30F-E1F2-64FA-5C0F-10810FF3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98" y="2592474"/>
            <a:ext cx="4514403" cy="279806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0239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2974AF-3DFF-606E-117C-D4A444415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454" y="3112845"/>
            <a:ext cx="5495572" cy="244587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11"/>
            </a:pPr>
            <a:r>
              <a:rPr lang="nl-BE" sz="1400" dirty="0" err="1"/>
              <a:t>Gimbalwiel</a:t>
            </a:r>
            <a:r>
              <a:rPr lang="nl-BE" sz="1400" dirty="0"/>
              <a:t> – kantelhoek camera bedienen</a:t>
            </a:r>
          </a:p>
          <a:p>
            <a:pPr>
              <a:buFont typeface="+mj-lt"/>
              <a:buAutoNum type="arabicPeriod" startAt="11"/>
            </a:pPr>
            <a:r>
              <a:rPr lang="nl-BE" sz="1400" dirty="0"/>
              <a:t>opnameknop</a:t>
            </a:r>
          </a:p>
          <a:p>
            <a:pPr>
              <a:buFont typeface="+mj-lt"/>
              <a:buAutoNum type="arabicPeriod" startAt="11"/>
            </a:pPr>
            <a:r>
              <a:rPr lang="nl-BE" sz="1400" dirty="0"/>
              <a:t>zoomregeling camera</a:t>
            </a:r>
          </a:p>
          <a:p>
            <a:pPr>
              <a:buFont typeface="+mj-lt"/>
              <a:buAutoNum type="arabicPeriod" startAt="11"/>
            </a:pPr>
            <a:r>
              <a:rPr lang="nl-BE" sz="1400" dirty="0"/>
              <a:t>Scherpstellings-/sluiterknop</a:t>
            </a:r>
          </a:p>
          <a:p>
            <a:pPr>
              <a:buFont typeface="+mj-lt"/>
              <a:buAutoNum type="arabicPeriod" startAt="11"/>
            </a:pPr>
            <a:r>
              <a:rPr lang="nl-BE" sz="1400" dirty="0"/>
              <a:t>luidspreker</a:t>
            </a:r>
          </a:p>
          <a:p>
            <a:pPr>
              <a:buAutoNum type="arabicPeriod" startAt="11"/>
            </a:pPr>
            <a:endParaRPr lang="nl-BE" sz="1400" dirty="0"/>
          </a:p>
          <a:p>
            <a:pPr>
              <a:buAutoNum type="arabicPeriod" startAt="11"/>
            </a:pPr>
            <a:endParaRPr lang="nl-B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827E3A-E519-302F-D7F0-627B9021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69264"/>
            <a:ext cx="4817428" cy="1050113"/>
          </a:xfrm>
        </p:spPr>
        <p:txBody>
          <a:bodyPr>
            <a:normAutofit fontScale="90000"/>
          </a:bodyPr>
          <a:lstStyle/>
          <a:p>
            <a:r>
              <a:rPr lang="nl-BE" dirty="0"/>
              <a:t>RC afstandsbediening</a:t>
            </a:r>
          </a:p>
        </p:txBody>
      </p:sp>
      <p:pic>
        <p:nvPicPr>
          <p:cNvPr id="5" name="Afbeelding 4" descr="Afbeelding met schets, tekening, Lijnillustraties, wit&#10;&#10;Automatisch gegenereerde beschrijving">
            <a:extLst>
              <a:ext uri="{FF2B5EF4-FFF2-40B4-BE49-F238E27FC236}">
                <a16:creationId xmlns:a16="http://schemas.microsoft.com/office/drawing/2014/main" id="{82B5827F-E6BA-91C0-4906-B084A55C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5" y="3286760"/>
            <a:ext cx="4645663" cy="20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88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7ADF3F81D194B94533F0284BA37DF" ma:contentTypeVersion="11" ma:contentTypeDescription="Een nieuw document maken." ma:contentTypeScope="" ma:versionID="44b9bb1f7fbf768ac9ea3b4fee7c5017">
  <xsd:schema xmlns:xsd="http://www.w3.org/2001/XMLSchema" xmlns:xs="http://www.w3.org/2001/XMLSchema" xmlns:p="http://schemas.microsoft.com/office/2006/metadata/properties" xmlns:ns2="bec0f2f1-6dda-44d9-9ba2-ecb0f56aeb84" xmlns:ns3="48d0388d-723d-48d6-9ab2-08ab0a352760" targetNamespace="http://schemas.microsoft.com/office/2006/metadata/properties" ma:root="true" ma:fieldsID="f7cb4481df76051da9f32200ee6c7fab" ns2:_="" ns3:_="">
    <xsd:import namespace="bec0f2f1-6dda-44d9-9ba2-ecb0f56aeb84"/>
    <xsd:import namespace="48d0388d-723d-48d6-9ab2-08ab0a3527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0f2f1-6dda-44d9-9ba2-ecb0f56ae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bfe1497-abd8-467c-965a-b7de382600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0388d-723d-48d6-9ab2-08ab0a35276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673eadf-2d9d-4821-b19f-bbd54c46e67a}" ma:internalName="TaxCatchAll" ma:showField="CatchAllData" ma:web="48d0388d-723d-48d6-9ab2-08ab0a352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0388d-723d-48d6-9ab2-08ab0a352760" xsi:nil="true"/>
    <lcf76f155ced4ddcb4097134ff3c332f xmlns="bec0f2f1-6dda-44d9-9ba2-ecb0f56aeb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8253A8-0F6D-41BB-A7F8-28D49E33D6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D69A78-0112-459E-939B-64132ABF29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c0f2f1-6dda-44d9-9ba2-ecb0f56aeb84"/>
    <ds:schemaRef ds:uri="48d0388d-723d-48d6-9ab2-08ab0a352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F2F2AA-6C96-4984-98E7-4B58C0FB2871}">
  <ds:schemaRefs>
    <ds:schemaRef ds:uri="http://schemas.microsoft.com/office/2006/metadata/properties"/>
    <ds:schemaRef ds:uri="http://schemas.microsoft.com/office/infopath/2007/PartnerControls"/>
    <ds:schemaRef ds:uri="48d0388d-723d-48d6-9ab2-08ab0a352760"/>
    <ds:schemaRef ds:uri="bec0f2f1-6dda-44d9-9ba2-ecb0f56aeb8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1281</Words>
  <Application>Microsoft Office PowerPoint</Application>
  <PresentationFormat>Breedbeeld</PresentationFormat>
  <Paragraphs>242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5" baseType="lpstr">
      <vt:lpstr>Kantoorthema</vt:lpstr>
      <vt:lpstr>PowerPoint-presentatie</vt:lpstr>
      <vt:lpstr>PowerPoint-presentatie</vt:lpstr>
      <vt:lpstr>Hoe bedien je een drone – aerodynamica van een drone</vt:lpstr>
      <vt:lpstr>Risico’s bij het inzetten van een drone</vt:lpstr>
      <vt:lpstr>PowerPoint-presentatie</vt:lpstr>
      <vt:lpstr>PowerPoint-presentatie</vt:lpstr>
      <vt:lpstr>PowerPoint-presentatie</vt:lpstr>
      <vt:lpstr>RC afstandsbediening</vt:lpstr>
      <vt:lpstr>RC afstandsbediening</vt:lpstr>
      <vt:lpstr>RC afstandsbediening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DJI mini Pro 3 &amp; 4</dc:title>
  <dc:creator>Xavier Gryson</dc:creator>
  <cp:lastModifiedBy>Gryson Xavier</cp:lastModifiedBy>
  <cp:revision>19</cp:revision>
  <dcterms:created xsi:type="dcterms:W3CDTF">2024-05-08T09:36:06Z</dcterms:created>
  <dcterms:modified xsi:type="dcterms:W3CDTF">2024-10-11T14:39:28Z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0x01010045B7ADF3F81D194B94533F0284BA37DF</vt:lpwstr>
  </property>
</Properties>
</file>