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57"/>
  </p:notesMasterIdLst>
  <p:handoutMasterIdLst>
    <p:handoutMasterId r:id="rId58"/>
  </p:handoutMasterIdLst>
  <p:sldIdLst>
    <p:sldId id="256" r:id="rId6"/>
    <p:sldId id="260" r:id="rId7"/>
    <p:sldId id="526" r:id="rId8"/>
    <p:sldId id="522" r:id="rId9"/>
    <p:sldId id="525" r:id="rId10"/>
    <p:sldId id="485" r:id="rId11"/>
    <p:sldId id="490" r:id="rId12"/>
    <p:sldId id="496" r:id="rId13"/>
    <p:sldId id="494" r:id="rId14"/>
    <p:sldId id="495" r:id="rId15"/>
    <p:sldId id="527" r:id="rId16"/>
    <p:sldId id="497" r:id="rId17"/>
    <p:sldId id="498" r:id="rId18"/>
    <p:sldId id="499" r:id="rId19"/>
    <p:sldId id="493" r:id="rId20"/>
    <p:sldId id="492" r:id="rId21"/>
    <p:sldId id="491" r:id="rId22"/>
    <p:sldId id="500" r:id="rId23"/>
    <p:sldId id="501" r:id="rId24"/>
    <p:sldId id="528" r:id="rId25"/>
    <p:sldId id="502" r:id="rId26"/>
    <p:sldId id="503" r:id="rId27"/>
    <p:sldId id="505" r:id="rId28"/>
    <p:sldId id="506" r:id="rId29"/>
    <p:sldId id="541" r:id="rId30"/>
    <p:sldId id="542" r:id="rId31"/>
    <p:sldId id="543" r:id="rId32"/>
    <p:sldId id="544" r:id="rId33"/>
    <p:sldId id="545" r:id="rId34"/>
    <p:sldId id="546" r:id="rId35"/>
    <p:sldId id="547" r:id="rId36"/>
    <p:sldId id="548" r:id="rId37"/>
    <p:sldId id="551" r:id="rId38"/>
    <p:sldId id="552" r:id="rId39"/>
    <p:sldId id="553" r:id="rId40"/>
    <p:sldId id="538" r:id="rId41"/>
    <p:sldId id="539" r:id="rId42"/>
    <p:sldId id="540" r:id="rId43"/>
    <p:sldId id="510" r:id="rId44"/>
    <p:sldId id="512" r:id="rId45"/>
    <p:sldId id="523" r:id="rId46"/>
    <p:sldId id="524" r:id="rId47"/>
    <p:sldId id="515" r:id="rId48"/>
    <p:sldId id="511" r:id="rId49"/>
    <p:sldId id="508" r:id="rId50"/>
    <p:sldId id="513" r:id="rId51"/>
    <p:sldId id="537" r:id="rId52"/>
    <p:sldId id="549" r:id="rId53"/>
    <p:sldId id="349" r:id="rId54"/>
    <p:sldId id="550" r:id="rId55"/>
    <p:sldId id="350" r:id="rId56"/>
  </p:sldIdLst>
  <p:sldSz cx="9144000" cy="6858000" type="screen4x3"/>
  <p:notesSz cx="6888163" cy="10018713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42">
          <p15:clr>
            <a:srgbClr val="A4A3A4"/>
          </p15:clr>
        </p15:guide>
        <p15:guide id="2" pos="2053">
          <p15:clr>
            <a:srgbClr val="A4A3A4"/>
          </p15:clr>
        </p15:guide>
        <p15:guide id="3" orient="horz" pos="3156">
          <p15:clr>
            <a:srgbClr val="A4A3A4"/>
          </p15:clr>
        </p15:guide>
        <p15:guide id="4" pos="217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vid Moortgat" initials="DM" lastIdx="0" clrIdx="0"/>
  <p:cmAuthor id="1" name="Kris Segerink" initials="KrisS" lastIdx="43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F7F7F"/>
    <a:srgbClr val="D2D2C6"/>
    <a:srgbClr val="6B645E"/>
    <a:srgbClr val="B2A9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29" autoAdjust="0"/>
    <p:restoredTop sz="95070" autoAdjust="0"/>
  </p:normalViewPr>
  <p:slideViewPr>
    <p:cSldViewPr>
      <p:cViewPr varScale="1">
        <p:scale>
          <a:sx n="96" d="100"/>
          <a:sy n="96" d="100"/>
        </p:scale>
        <p:origin x="96" y="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568"/>
    </p:cViewPr>
  </p:sorterViewPr>
  <p:notesViewPr>
    <p:cSldViewPr>
      <p:cViewPr varScale="1">
        <p:scale>
          <a:sx n="50" d="100"/>
          <a:sy n="50" d="100"/>
        </p:scale>
        <p:origin x="-1926" y="-84"/>
      </p:cViewPr>
      <p:guideLst>
        <p:guide orient="horz" pos="3042"/>
        <p:guide pos="2053"/>
        <p:guide orient="horz" pos="3156"/>
        <p:guide pos="217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notesMaster" Target="notesMasters/notesMaster1.xml"/><Relationship Id="rId61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commentAuthors" Target="commentAuthor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540376" y="9452985"/>
            <a:ext cx="1158878" cy="249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ctr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nl-NL" altLang="fr-FR" sz="1000"/>
              <a:t>25 september 2005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704138" y="9452985"/>
            <a:ext cx="3520580" cy="249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nl-NL" altLang="fr-FR"/>
              <a:t>Via Beeld &gt; Koptekst en voettekst kan je de voettekst ingeven</a:t>
            </a: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29602" y="9452985"/>
            <a:ext cx="1160505" cy="249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CF02B2DF-914B-45BF-A242-9B9C405BBC91}" type="slidenum">
              <a:rPr lang="nl-NL" altLang="fr-FR"/>
              <a:pPr>
                <a:defRPr/>
              </a:pPr>
              <a:t>‹nr.›</a:t>
            </a:fld>
            <a:endParaRPr lang="nl-NL" altLang="fr-FR"/>
          </a:p>
        </p:txBody>
      </p:sp>
      <p:sp>
        <p:nvSpPr>
          <p:cNvPr id="44037" name="Line 9"/>
          <p:cNvSpPr>
            <a:spLocks noChangeShapeType="1"/>
          </p:cNvSpPr>
          <p:nvPr/>
        </p:nvSpPr>
        <p:spPr bwMode="auto">
          <a:xfrm>
            <a:off x="548515" y="9398185"/>
            <a:ext cx="584810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923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63613" y="773113"/>
            <a:ext cx="4948237" cy="3713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7520" y="4796604"/>
            <a:ext cx="5000103" cy="4487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95" tIns="46597" rIns="93195" bIns="465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fr-FR" noProof="0"/>
              <a:t>Klik om de opmaakprofielen van de modeltekst te bewerken</a:t>
            </a:r>
          </a:p>
          <a:p>
            <a:pPr lvl="1"/>
            <a:r>
              <a:rPr lang="nl-NL" altLang="fr-FR" noProof="0"/>
              <a:t>Tweede niveau</a:t>
            </a:r>
          </a:p>
          <a:p>
            <a:pPr lvl="2"/>
            <a:r>
              <a:rPr lang="nl-NL" altLang="fr-FR" noProof="0"/>
              <a:t>Derde niveau</a:t>
            </a:r>
          </a:p>
          <a:p>
            <a:pPr lvl="3"/>
            <a:r>
              <a:rPr lang="nl-NL" altLang="fr-FR" noProof="0"/>
              <a:t>Vierde niveau</a:t>
            </a:r>
          </a:p>
          <a:p>
            <a:pPr lvl="4"/>
            <a:r>
              <a:rPr lang="nl-NL" altLang="fr-FR" noProof="0"/>
              <a:t>Vijfde niveau</a:t>
            </a:r>
          </a:p>
        </p:txBody>
      </p:sp>
      <p:sp>
        <p:nvSpPr>
          <p:cNvPr id="3076" name="Rectangle 1032"/>
          <p:cNvSpPr>
            <a:spLocks noChangeArrowheads="1"/>
          </p:cNvSpPr>
          <p:nvPr/>
        </p:nvSpPr>
        <p:spPr bwMode="auto">
          <a:xfrm>
            <a:off x="927753" y="9577091"/>
            <a:ext cx="1158878" cy="24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ctr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nl-NL" altLang="fr-FR" sz="1000"/>
              <a:t>25 september 2005</a:t>
            </a:r>
          </a:p>
        </p:txBody>
      </p:sp>
      <p:sp>
        <p:nvSpPr>
          <p:cNvPr id="3077" name="Rectangle 1033"/>
          <p:cNvSpPr>
            <a:spLocks noChangeArrowheads="1"/>
          </p:cNvSpPr>
          <p:nvPr/>
        </p:nvSpPr>
        <p:spPr bwMode="auto">
          <a:xfrm>
            <a:off x="1704138" y="9577091"/>
            <a:ext cx="3520580" cy="24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ctr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nl-NL" altLang="fr-FR" sz="1000"/>
              <a:t>Via Beeld &gt; Koptekst en voettekst kan je de voettekst ingeven</a:t>
            </a:r>
          </a:p>
        </p:txBody>
      </p:sp>
      <p:sp>
        <p:nvSpPr>
          <p:cNvPr id="3078" name="Rectangle 1034"/>
          <p:cNvSpPr>
            <a:spLocks noChangeArrowheads="1"/>
          </p:cNvSpPr>
          <p:nvPr/>
        </p:nvSpPr>
        <p:spPr bwMode="auto">
          <a:xfrm>
            <a:off x="4853616" y="9577091"/>
            <a:ext cx="1160506" cy="24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3E524664-3346-4CE8-87F6-0A880FD94A6B}" type="slidenum">
              <a:rPr lang="nl-NL" altLang="fr-FR" sz="1000" smtClean="0"/>
              <a:pPr algn="r" eaLnBrk="1" hangingPunct="1">
                <a:defRPr/>
              </a:pPr>
              <a:t>‹nr.›</a:t>
            </a:fld>
            <a:endParaRPr lang="nl-NL" altLang="fr-FR" sz="1000"/>
          </a:p>
        </p:txBody>
      </p:sp>
      <p:sp>
        <p:nvSpPr>
          <p:cNvPr id="40967" name="Line 1035"/>
          <p:cNvSpPr>
            <a:spLocks noChangeShapeType="1"/>
          </p:cNvSpPr>
          <p:nvPr/>
        </p:nvSpPr>
        <p:spPr bwMode="auto">
          <a:xfrm>
            <a:off x="924499" y="9520679"/>
            <a:ext cx="509450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4179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44016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Uitwerking van een handgranaat</a:t>
            </a:r>
            <a:r>
              <a:rPr lang="nl-BE" baseline="0" dirty="0"/>
              <a:t> op een nabij geparkeerd voertuig.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69095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69095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Uitwerking van een handgranaat</a:t>
            </a:r>
            <a:r>
              <a:rPr lang="nl-BE" baseline="0" dirty="0"/>
              <a:t> op een nabij geparkeerd voertuig.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69095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Uitwerking van een handgranaat</a:t>
            </a:r>
            <a:r>
              <a:rPr lang="nl-BE" baseline="0" dirty="0"/>
              <a:t> op een nabij geparkeerd voertuig.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69095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69095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Uitwerking van een handgranaat</a:t>
            </a:r>
            <a:r>
              <a:rPr lang="nl-BE" baseline="0" dirty="0"/>
              <a:t> op een nabij geparkeerd voertuig.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69095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Uitwerking van een handgranaat</a:t>
            </a:r>
            <a:r>
              <a:rPr lang="nl-BE" baseline="0" dirty="0"/>
              <a:t> op een nabij geparkeerd voertuig.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69095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142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rgbClr val="D2D2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793750" y="2260600"/>
            <a:ext cx="1800225" cy="431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BE" altLang="nl-BE"/>
          </a:p>
        </p:txBody>
      </p:sp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0" y="0"/>
            <a:ext cx="9140825" cy="1462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BE" altLang="nl-BE"/>
          </a:p>
        </p:txBody>
      </p:sp>
      <p:pic>
        <p:nvPicPr>
          <p:cNvPr id="6" name="Picture 12" descr="logo-b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725" y="6299200"/>
            <a:ext cx="2921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103 ibz-FRNL_POS_RGB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8" y="420688"/>
            <a:ext cx="23780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20"/>
          <p:cNvGrpSpPr>
            <a:grpSpLocks/>
          </p:cNvGrpSpPr>
          <p:nvPr userDrawn="1"/>
        </p:nvGrpSpPr>
        <p:grpSpPr bwMode="auto">
          <a:xfrm>
            <a:off x="793750" y="2692400"/>
            <a:ext cx="7626350" cy="3171825"/>
            <a:chOff x="500" y="1696"/>
            <a:chExt cx="4804" cy="1998"/>
          </a:xfrm>
        </p:grpSpPr>
        <p:sp>
          <p:nvSpPr>
            <p:cNvPr id="9" name="Rectangle 14"/>
            <p:cNvSpPr>
              <a:spLocks noChangeArrowheads="1"/>
            </p:cNvSpPr>
            <p:nvPr userDrawn="1"/>
          </p:nvSpPr>
          <p:spPr bwMode="auto">
            <a:xfrm>
              <a:off x="500" y="1696"/>
              <a:ext cx="4588" cy="216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fr-BE" altLang="nl-BE"/>
            </a:p>
          </p:txBody>
        </p:sp>
        <p:sp>
          <p:nvSpPr>
            <p:cNvPr id="10" name="Rectangle 15"/>
            <p:cNvSpPr>
              <a:spLocks noChangeArrowheads="1"/>
            </p:cNvSpPr>
            <p:nvPr userDrawn="1"/>
          </p:nvSpPr>
          <p:spPr bwMode="auto">
            <a:xfrm>
              <a:off x="5088" y="1696"/>
              <a:ext cx="216" cy="1782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fr-BE" altLang="nl-BE"/>
            </a:p>
          </p:txBody>
        </p:sp>
        <p:sp>
          <p:nvSpPr>
            <p:cNvPr id="11" name="Rectangle 18"/>
            <p:cNvSpPr>
              <a:spLocks noChangeArrowheads="1"/>
            </p:cNvSpPr>
            <p:nvPr userDrawn="1"/>
          </p:nvSpPr>
          <p:spPr bwMode="auto">
            <a:xfrm>
              <a:off x="716" y="3478"/>
              <a:ext cx="4588" cy="216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fr-BE" altLang="nl-BE"/>
            </a:p>
          </p:txBody>
        </p:sp>
        <p:sp>
          <p:nvSpPr>
            <p:cNvPr id="12" name="Rectangle 19"/>
            <p:cNvSpPr>
              <a:spLocks noChangeArrowheads="1"/>
            </p:cNvSpPr>
            <p:nvPr userDrawn="1"/>
          </p:nvSpPr>
          <p:spPr bwMode="auto">
            <a:xfrm>
              <a:off x="500" y="1912"/>
              <a:ext cx="216" cy="1782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fr-BE" altLang="nl-BE"/>
            </a:p>
          </p:txBody>
        </p:sp>
      </p:grpSp>
      <p:pic>
        <p:nvPicPr>
          <p:cNvPr id="13" name="Picture 22" descr="CIV_logos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10" r="61169"/>
          <a:stretch>
            <a:fillRect/>
          </a:stretch>
        </p:blipFill>
        <p:spPr bwMode="auto">
          <a:xfrm>
            <a:off x="7772400" y="457200"/>
            <a:ext cx="65405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738313" y="3702050"/>
            <a:ext cx="5727700" cy="990600"/>
          </a:xfrm>
        </p:spPr>
        <p:txBody>
          <a:bodyPr anchor="b"/>
          <a:lstStyle>
            <a:lvl1pPr marL="0" indent="0" algn="r">
              <a:lnSpc>
                <a:spcPts val="3500"/>
              </a:lnSpc>
              <a:buFontTx/>
              <a:buNone/>
              <a:defRPr sz="3100"/>
            </a:lvl1pPr>
          </a:lstStyle>
          <a:p>
            <a:pPr lvl="0"/>
            <a:r>
              <a:rPr lang="nl-NL" altLang="fr-FR" noProof="0"/>
              <a:t>Klik om het opmaakprofiel van de modeltitel te bewerken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36725" y="4718050"/>
            <a:ext cx="5729288" cy="728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 marL="0" indent="0" algn="r">
              <a:lnSpc>
                <a:spcPts val="2600"/>
              </a:lnSpc>
              <a:spcBef>
                <a:spcPct val="0"/>
              </a:spcBef>
              <a:buFontTx/>
              <a:buNone/>
              <a:defRPr sz="2200" b="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nl-NL" altLang="fr-FR" noProof="0"/>
              <a:t>Klik om het opmaakprofiel van de modelondertitel te bewerken</a:t>
            </a:r>
          </a:p>
        </p:txBody>
      </p:sp>
      <p:sp>
        <p:nvSpPr>
          <p:cNvPr id="1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790575" y="2371725"/>
            <a:ext cx="1800225" cy="276225"/>
          </a:xfrm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735E01C-8445-4323-AFE1-B41996283114}" type="datetime1">
              <a:rPr lang="nl-BE" altLang="fr-FR"/>
              <a:pPr>
                <a:defRPr/>
              </a:pPr>
              <a:t>13/09/2022</a:t>
            </a:fld>
            <a:endParaRPr lang="nl-NL" altLang="fr-FR"/>
          </a:p>
        </p:txBody>
      </p:sp>
    </p:spTree>
    <p:extLst>
      <p:ext uri="{BB962C8B-B14F-4D97-AF65-F5344CB8AC3E}">
        <p14:creationId xmlns:p14="http://schemas.microsoft.com/office/powerpoint/2010/main" val="4215894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61B25-7658-444C-89ED-7F45B6634464}" type="datetime1">
              <a:rPr lang="nl-BE" altLang="fr-FR"/>
              <a:pPr>
                <a:defRPr/>
              </a:pPr>
              <a:t>13/09/2022</a:t>
            </a:fld>
            <a:endParaRPr lang="nl-NL" alt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24BE2-583C-4C3D-97B7-CF27C8142A49}" type="slidenum">
              <a:rPr lang="nl-NL" altLang="fr-FR"/>
              <a:pPr>
                <a:defRPr/>
              </a:pPr>
              <a:t>‹nr.›</a:t>
            </a:fld>
            <a:endParaRPr lang="nl-NL" altLang="fr-FR"/>
          </a:p>
        </p:txBody>
      </p:sp>
    </p:spTree>
    <p:extLst>
      <p:ext uri="{BB962C8B-B14F-4D97-AF65-F5344CB8AC3E}">
        <p14:creationId xmlns:p14="http://schemas.microsoft.com/office/powerpoint/2010/main" val="3851569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35738" y="241300"/>
            <a:ext cx="1887537" cy="57499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68363" y="241300"/>
            <a:ext cx="5514975" cy="5749925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A65FA-11DC-44B3-9D0C-DB61BDBA2DBF}" type="datetime1">
              <a:rPr lang="nl-BE" altLang="fr-FR"/>
              <a:pPr>
                <a:defRPr/>
              </a:pPr>
              <a:t>13/09/2022</a:t>
            </a:fld>
            <a:endParaRPr lang="nl-NL" alt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25D7C-F34A-4D1E-8A71-95F034A6FCA6}" type="slidenum">
              <a:rPr lang="nl-NL" altLang="fr-FR"/>
              <a:pPr>
                <a:defRPr/>
              </a:pPr>
              <a:t>‹nr.›</a:t>
            </a:fld>
            <a:endParaRPr lang="nl-NL" altLang="fr-FR"/>
          </a:p>
        </p:txBody>
      </p:sp>
    </p:spTree>
    <p:extLst>
      <p:ext uri="{BB962C8B-B14F-4D97-AF65-F5344CB8AC3E}">
        <p14:creationId xmlns:p14="http://schemas.microsoft.com/office/powerpoint/2010/main" val="3979812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DF87F-707B-4641-B911-2B76E1F72265}" type="datetime1">
              <a:rPr lang="nl-BE" altLang="fr-FR"/>
              <a:pPr>
                <a:defRPr/>
              </a:pPr>
              <a:t>13/09/2022</a:t>
            </a:fld>
            <a:endParaRPr lang="nl-NL" alt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E2D06-6564-46E6-961D-78CF110F3AD3}" type="slidenum">
              <a:rPr lang="nl-NL" altLang="fr-FR"/>
              <a:pPr>
                <a:defRPr/>
              </a:pPr>
              <a:t>‹nr.›</a:t>
            </a:fld>
            <a:endParaRPr lang="nl-NL" altLang="fr-FR"/>
          </a:p>
        </p:txBody>
      </p:sp>
    </p:spTree>
    <p:extLst>
      <p:ext uri="{BB962C8B-B14F-4D97-AF65-F5344CB8AC3E}">
        <p14:creationId xmlns:p14="http://schemas.microsoft.com/office/powerpoint/2010/main" val="1874797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C7D68-E169-4B26-989D-D5D8012A2B0B}" type="datetime1">
              <a:rPr lang="nl-BE" altLang="fr-FR"/>
              <a:pPr>
                <a:defRPr/>
              </a:pPr>
              <a:t>13/09/2022</a:t>
            </a:fld>
            <a:endParaRPr lang="nl-NL" alt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200BD-8701-4184-B854-0F00E051B688}" type="slidenum">
              <a:rPr lang="nl-NL" altLang="fr-FR"/>
              <a:pPr>
                <a:defRPr/>
              </a:pPr>
              <a:t>‹nr.›</a:t>
            </a:fld>
            <a:endParaRPr lang="nl-NL" altLang="fr-FR"/>
          </a:p>
        </p:txBody>
      </p:sp>
    </p:spTree>
    <p:extLst>
      <p:ext uri="{BB962C8B-B14F-4D97-AF65-F5344CB8AC3E}">
        <p14:creationId xmlns:p14="http://schemas.microsoft.com/office/powerpoint/2010/main" val="969646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19200" y="1876425"/>
            <a:ext cx="3314700" cy="41148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86300" y="1876425"/>
            <a:ext cx="3314700" cy="41148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53149-D1A7-45CB-A3DA-ACB6E5FB4614}" type="datetime1">
              <a:rPr lang="nl-BE" altLang="fr-FR"/>
              <a:pPr>
                <a:defRPr/>
              </a:pPr>
              <a:t>13/09/2022</a:t>
            </a:fld>
            <a:endParaRPr lang="nl-NL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CF890-C92C-4EFB-92E1-D152DB12540A}" type="slidenum">
              <a:rPr lang="nl-NL" altLang="fr-FR"/>
              <a:pPr>
                <a:defRPr/>
              </a:pPr>
              <a:t>‹nr.›</a:t>
            </a:fld>
            <a:endParaRPr lang="nl-NL" altLang="fr-FR"/>
          </a:p>
        </p:txBody>
      </p:sp>
    </p:spTree>
    <p:extLst>
      <p:ext uri="{BB962C8B-B14F-4D97-AF65-F5344CB8AC3E}">
        <p14:creationId xmlns:p14="http://schemas.microsoft.com/office/powerpoint/2010/main" val="846646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3175F-B76D-4223-9D63-13E40713DBF8}" type="datetime1">
              <a:rPr lang="nl-BE" altLang="fr-FR"/>
              <a:pPr>
                <a:defRPr/>
              </a:pPr>
              <a:t>13/09/2022</a:t>
            </a:fld>
            <a:endParaRPr lang="nl-NL" alt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F0E7B-0BFF-42B6-A600-4B5E40EA599E}" type="slidenum">
              <a:rPr lang="nl-NL" altLang="fr-FR"/>
              <a:pPr>
                <a:defRPr/>
              </a:pPr>
              <a:t>‹nr.›</a:t>
            </a:fld>
            <a:endParaRPr lang="nl-NL" altLang="fr-FR"/>
          </a:p>
        </p:txBody>
      </p:sp>
    </p:spTree>
    <p:extLst>
      <p:ext uri="{BB962C8B-B14F-4D97-AF65-F5344CB8AC3E}">
        <p14:creationId xmlns:p14="http://schemas.microsoft.com/office/powerpoint/2010/main" val="1010503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FFBAE-F71C-405B-A3DA-9C5B162138DB}" type="datetime1">
              <a:rPr lang="nl-BE" altLang="fr-FR"/>
              <a:pPr>
                <a:defRPr/>
              </a:pPr>
              <a:t>13/09/2022</a:t>
            </a:fld>
            <a:endParaRPr lang="nl-NL" alt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6B209-AA44-4932-A2E9-E1B2B50D086C}" type="slidenum">
              <a:rPr lang="nl-NL" altLang="fr-FR"/>
              <a:pPr>
                <a:defRPr/>
              </a:pPr>
              <a:t>‹nr.›</a:t>
            </a:fld>
            <a:endParaRPr lang="nl-NL" altLang="fr-FR"/>
          </a:p>
        </p:txBody>
      </p:sp>
    </p:spTree>
    <p:extLst>
      <p:ext uri="{BB962C8B-B14F-4D97-AF65-F5344CB8AC3E}">
        <p14:creationId xmlns:p14="http://schemas.microsoft.com/office/powerpoint/2010/main" val="311558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25119-0E8C-45D2-B36E-08C10E14AD25}" type="datetime1">
              <a:rPr lang="nl-BE" altLang="fr-FR"/>
              <a:pPr>
                <a:defRPr/>
              </a:pPr>
              <a:t>13/09/2022</a:t>
            </a:fld>
            <a:endParaRPr lang="nl-NL" altLang="fr-F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CE3E3-4CCD-4D65-A639-B7809248E3B8}" type="slidenum">
              <a:rPr lang="nl-NL" altLang="fr-FR"/>
              <a:pPr>
                <a:defRPr/>
              </a:pPr>
              <a:t>‹nr.›</a:t>
            </a:fld>
            <a:endParaRPr lang="nl-NL" altLang="fr-FR"/>
          </a:p>
        </p:txBody>
      </p:sp>
    </p:spTree>
    <p:extLst>
      <p:ext uri="{BB962C8B-B14F-4D97-AF65-F5344CB8AC3E}">
        <p14:creationId xmlns:p14="http://schemas.microsoft.com/office/powerpoint/2010/main" val="1931534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12075-514E-4F37-B73A-9AC9CE2DDDCC}" type="datetime1">
              <a:rPr lang="nl-BE" altLang="fr-FR"/>
              <a:pPr>
                <a:defRPr/>
              </a:pPr>
              <a:t>13/09/2022</a:t>
            </a:fld>
            <a:endParaRPr lang="nl-NL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5A899-9C17-4A1E-8411-B3FCAEBD8BE8}" type="slidenum">
              <a:rPr lang="nl-NL" altLang="fr-FR"/>
              <a:pPr>
                <a:defRPr/>
              </a:pPr>
              <a:t>‹nr.›</a:t>
            </a:fld>
            <a:endParaRPr lang="nl-NL" altLang="fr-FR"/>
          </a:p>
        </p:txBody>
      </p:sp>
    </p:spTree>
    <p:extLst>
      <p:ext uri="{BB962C8B-B14F-4D97-AF65-F5344CB8AC3E}">
        <p14:creationId xmlns:p14="http://schemas.microsoft.com/office/powerpoint/2010/main" val="2301800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86EEA-81B6-41B7-B17C-51C4ECFE4C3E}" type="datetime1">
              <a:rPr lang="nl-BE" altLang="fr-FR"/>
              <a:pPr>
                <a:defRPr/>
              </a:pPr>
              <a:t>13/09/2022</a:t>
            </a:fld>
            <a:endParaRPr lang="nl-NL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234F2-46B2-4E28-85F5-73F674CE8543}" type="slidenum">
              <a:rPr lang="nl-NL" altLang="fr-FR"/>
              <a:pPr>
                <a:defRPr/>
              </a:pPr>
              <a:t>‹nr.›</a:t>
            </a:fld>
            <a:endParaRPr lang="nl-NL" altLang="fr-FR"/>
          </a:p>
        </p:txBody>
      </p:sp>
    </p:spTree>
    <p:extLst>
      <p:ext uri="{BB962C8B-B14F-4D97-AF65-F5344CB8AC3E}">
        <p14:creationId xmlns:p14="http://schemas.microsoft.com/office/powerpoint/2010/main" val="2547783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ChangeArrowheads="1"/>
          </p:cNvSpPr>
          <p:nvPr/>
        </p:nvSpPr>
        <p:spPr bwMode="auto">
          <a:xfrm>
            <a:off x="762000" y="1463675"/>
            <a:ext cx="7664450" cy="5394325"/>
          </a:xfrm>
          <a:prstGeom prst="rect">
            <a:avLst/>
          </a:prstGeom>
          <a:solidFill>
            <a:srgbClr val="D2D2C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BE" altLang="nl-BE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68363" y="241300"/>
            <a:ext cx="7554912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fr-FR"/>
              <a:t>Klik om het opmaakprofiel van de modeltitel te bewerken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876425"/>
            <a:ext cx="6781800" cy="4114800"/>
          </a:xfrm>
          <a:prstGeom prst="rect">
            <a:avLst/>
          </a:prstGeom>
          <a:solidFill>
            <a:srgbClr val="D2D2C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fr-FR"/>
              <a:t>Klik om de opmaakprofielen van de modeltekst te bewerken</a:t>
            </a:r>
          </a:p>
          <a:p>
            <a:pPr lvl="1"/>
            <a:r>
              <a:rPr lang="nl-NL" altLang="fr-FR"/>
              <a:t>Tweede niveau</a:t>
            </a:r>
          </a:p>
          <a:p>
            <a:pPr lvl="2"/>
            <a:r>
              <a:rPr lang="nl-NL" altLang="fr-FR"/>
              <a:t>Derde niveau</a:t>
            </a:r>
          </a:p>
          <a:p>
            <a:pPr lvl="3"/>
            <a:r>
              <a:rPr lang="nl-NL" altLang="fr-FR"/>
              <a:t>Vierde niveau</a:t>
            </a:r>
          </a:p>
          <a:p>
            <a:pPr lvl="4"/>
            <a:r>
              <a:rPr lang="nl-NL" altLang="fr-FR"/>
              <a:t>Vijfde niveau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4750" y="6567488"/>
            <a:ext cx="1905000" cy="23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6B645E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D9F4FD3-C151-4330-946E-DEB1665B4AB8}" type="datetime1">
              <a:rPr lang="nl-BE" altLang="fr-FR"/>
              <a:pPr>
                <a:defRPr/>
              </a:pPr>
              <a:t>13/09/2022</a:t>
            </a:fld>
            <a:endParaRPr lang="nl-NL" alt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00925" y="6530975"/>
            <a:ext cx="762000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00" b="1">
                <a:solidFill>
                  <a:srgbClr val="6B645E"/>
                </a:solidFill>
              </a:defRPr>
            </a:lvl1pPr>
          </a:lstStyle>
          <a:p>
            <a:pPr>
              <a:defRPr/>
            </a:pPr>
            <a:fld id="{47EAEEB6-544E-4990-9E07-F7DDDA85575F}" type="slidenum">
              <a:rPr lang="nl-NL" altLang="fr-FR"/>
              <a:pPr>
                <a:defRPr/>
              </a:pPr>
              <a:t>‹nr.›</a:t>
            </a:fld>
            <a:endParaRPr lang="nl-NL" altLang="fr-FR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1463675"/>
            <a:ext cx="317500" cy="130333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BE" alt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hf sldNum="0" hdr="0" ftr="0"/>
  <p:txStyles>
    <p:titleStyle>
      <a:lvl1pPr marL="398463" indent="-398463" algn="l" rtl="0" eaLnBrk="0" fontAlgn="base" hangingPunct="0">
        <a:spcBef>
          <a:spcPct val="0"/>
        </a:spcBef>
        <a:spcAft>
          <a:spcPct val="0"/>
        </a:spcAft>
        <a:buSzPct val="81000"/>
        <a:buBlip>
          <a:blip r:embed="rId13"/>
        </a:buBlip>
        <a:defRPr sz="3300" b="1" kern="1200">
          <a:solidFill>
            <a:schemeClr val="tx2"/>
          </a:solidFill>
          <a:latin typeface="+mj-lt"/>
          <a:ea typeface="+mj-ea"/>
          <a:cs typeface="+mj-cs"/>
        </a:defRPr>
      </a:lvl1pPr>
      <a:lvl2pPr marL="398463" indent="-398463" algn="l" rtl="0" eaLnBrk="0" fontAlgn="base" hangingPunct="0">
        <a:spcBef>
          <a:spcPct val="0"/>
        </a:spcBef>
        <a:spcAft>
          <a:spcPct val="0"/>
        </a:spcAft>
        <a:buSzPct val="81000"/>
        <a:buBlip>
          <a:blip r:embed="rId13"/>
        </a:buBlip>
        <a:defRPr sz="3300" b="1">
          <a:solidFill>
            <a:schemeClr val="tx2"/>
          </a:solidFill>
          <a:latin typeface="Arial Narrow" panose="020B0606020202030204" pitchFamily="34" charset="0"/>
        </a:defRPr>
      </a:lvl2pPr>
      <a:lvl3pPr marL="398463" indent="-398463" algn="l" rtl="0" eaLnBrk="0" fontAlgn="base" hangingPunct="0">
        <a:spcBef>
          <a:spcPct val="0"/>
        </a:spcBef>
        <a:spcAft>
          <a:spcPct val="0"/>
        </a:spcAft>
        <a:buSzPct val="81000"/>
        <a:buBlip>
          <a:blip r:embed="rId13"/>
        </a:buBlip>
        <a:defRPr sz="3300" b="1">
          <a:solidFill>
            <a:schemeClr val="tx2"/>
          </a:solidFill>
          <a:latin typeface="Arial Narrow" panose="020B0606020202030204" pitchFamily="34" charset="0"/>
        </a:defRPr>
      </a:lvl3pPr>
      <a:lvl4pPr marL="398463" indent="-398463" algn="l" rtl="0" eaLnBrk="0" fontAlgn="base" hangingPunct="0">
        <a:spcBef>
          <a:spcPct val="0"/>
        </a:spcBef>
        <a:spcAft>
          <a:spcPct val="0"/>
        </a:spcAft>
        <a:buSzPct val="81000"/>
        <a:buBlip>
          <a:blip r:embed="rId13"/>
        </a:buBlip>
        <a:defRPr sz="3300" b="1">
          <a:solidFill>
            <a:schemeClr val="tx2"/>
          </a:solidFill>
          <a:latin typeface="Arial Narrow" panose="020B0606020202030204" pitchFamily="34" charset="0"/>
        </a:defRPr>
      </a:lvl4pPr>
      <a:lvl5pPr marL="398463" indent="-398463" algn="l" rtl="0" eaLnBrk="0" fontAlgn="base" hangingPunct="0">
        <a:spcBef>
          <a:spcPct val="0"/>
        </a:spcBef>
        <a:spcAft>
          <a:spcPct val="0"/>
        </a:spcAft>
        <a:buSzPct val="81000"/>
        <a:buBlip>
          <a:blip r:embed="rId13"/>
        </a:buBlip>
        <a:defRPr sz="3300" b="1">
          <a:solidFill>
            <a:schemeClr val="tx2"/>
          </a:solidFill>
          <a:latin typeface="Arial Narrow" panose="020B0606020202030204" pitchFamily="34" charset="0"/>
        </a:defRPr>
      </a:lvl5pPr>
      <a:lvl6pPr marL="855663" indent="-398463" algn="l" rtl="0" fontAlgn="base">
        <a:spcBef>
          <a:spcPct val="0"/>
        </a:spcBef>
        <a:spcAft>
          <a:spcPct val="0"/>
        </a:spcAft>
        <a:buSzPct val="81000"/>
        <a:buBlip>
          <a:blip r:embed="rId13"/>
        </a:buBlip>
        <a:defRPr sz="3300" b="1">
          <a:solidFill>
            <a:schemeClr val="tx2"/>
          </a:solidFill>
          <a:latin typeface="Arial Narrow" panose="020B0606020202030204" pitchFamily="34" charset="0"/>
        </a:defRPr>
      </a:lvl6pPr>
      <a:lvl7pPr marL="1312863" indent="-398463" algn="l" rtl="0" fontAlgn="base">
        <a:spcBef>
          <a:spcPct val="0"/>
        </a:spcBef>
        <a:spcAft>
          <a:spcPct val="0"/>
        </a:spcAft>
        <a:buSzPct val="81000"/>
        <a:buBlip>
          <a:blip r:embed="rId13"/>
        </a:buBlip>
        <a:defRPr sz="3300" b="1">
          <a:solidFill>
            <a:schemeClr val="tx2"/>
          </a:solidFill>
          <a:latin typeface="Arial Narrow" panose="020B0606020202030204" pitchFamily="34" charset="0"/>
        </a:defRPr>
      </a:lvl7pPr>
      <a:lvl8pPr marL="1770063" indent="-398463" algn="l" rtl="0" fontAlgn="base">
        <a:spcBef>
          <a:spcPct val="0"/>
        </a:spcBef>
        <a:spcAft>
          <a:spcPct val="0"/>
        </a:spcAft>
        <a:buSzPct val="81000"/>
        <a:buBlip>
          <a:blip r:embed="rId13"/>
        </a:buBlip>
        <a:defRPr sz="3300" b="1">
          <a:solidFill>
            <a:schemeClr val="tx2"/>
          </a:solidFill>
          <a:latin typeface="Arial Narrow" panose="020B0606020202030204" pitchFamily="34" charset="0"/>
        </a:defRPr>
      </a:lvl8pPr>
      <a:lvl9pPr marL="2227263" indent="-398463" algn="l" rtl="0" fontAlgn="base">
        <a:spcBef>
          <a:spcPct val="0"/>
        </a:spcBef>
        <a:spcAft>
          <a:spcPct val="0"/>
        </a:spcAft>
        <a:buSzPct val="81000"/>
        <a:buBlip>
          <a:blip r:embed="rId13"/>
        </a:buBlip>
        <a:defRPr sz="3300" b="1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19088" indent="-319088" algn="l" rtl="0" eaLnBrk="0" fontAlgn="base" hangingPunct="0">
        <a:lnSpc>
          <a:spcPts val="28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3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74663" indent="-146050" algn="l" rtl="0" eaLnBrk="0" fontAlgn="base" hangingPunct="0">
        <a:lnSpc>
          <a:spcPts val="2500"/>
        </a:lnSpc>
        <a:spcBef>
          <a:spcPct val="20000"/>
        </a:spcBef>
        <a:spcAft>
          <a:spcPct val="0"/>
        </a:spcAft>
        <a:buChar char="-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638175" indent="-147638" algn="l" rtl="0" eaLnBrk="0" fontAlgn="base" hangingPunct="0">
        <a:spcBef>
          <a:spcPct val="20000"/>
        </a:spcBef>
        <a:spcAft>
          <a:spcPct val="0"/>
        </a:spcAft>
        <a:buSzPct val="7000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954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28600" algn="l" rtl="0" eaLnBrk="0" fontAlgn="base" hangingPunct="0">
        <a:spcBef>
          <a:spcPct val="20000"/>
        </a:spcBef>
        <a:spcAft>
          <a:spcPct val="0"/>
        </a:spcAft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2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dt" sz="quarter" idx="10"/>
          </p:nvPr>
        </p:nvSpPr>
        <p:spPr>
          <a:xfrm>
            <a:off x="790575" y="2362200"/>
            <a:ext cx="1800225" cy="28575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BE" altLang="fr-FR" sz="1400" dirty="0">
                <a:solidFill>
                  <a:schemeClr val="bg1"/>
                </a:solidFill>
              </a:rPr>
              <a:t>19/06/2017</a:t>
            </a:r>
            <a:endParaRPr lang="nl-NL" altLang="fr-FR" sz="1400" dirty="0">
              <a:solidFill>
                <a:schemeClr val="bg1"/>
              </a:solidFill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3810000"/>
            <a:ext cx="5727700" cy="1022350"/>
          </a:xfrm>
        </p:spPr>
        <p:txBody>
          <a:bodyPr anchor="ctr" anchorCtr="0"/>
          <a:lstStyle/>
          <a:p>
            <a:pPr algn="ctr" eaLnBrk="1" hangingPunct="1"/>
            <a:r>
              <a:rPr lang="en-US" sz="3200" dirty="0"/>
              <a:t>CASUALTY EXTRACTION TEAM</a:t>
            </a:r>
            <a:br>
              <a:rPr lang="en-US" sz="3200" dirty="0"/>
            </a:br>
            <a:r>
              <a:rPr lang="en-US" sz="3200" dirty="0" err="1"/>
              <a:t>Inzet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procedures</a:t>
            </a:r>
            <a:endParaRPr lang="en-US" altLang="fr-FR" sz="3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jdelijke aanduiding voor inhoud 5"/>
          <p:cNvSpPr txBox="1">
            <a:spLocks/>
          </p:cNvSpPr>
          <p:nvPr/>
        </p:nvSpPr>
        <p:spPr bwMode="auto">
          <a:xfrm>
            <a:off x="838199" y="1676400"/>
            <a:ext cx="7467601" cy="762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4663" indent="-146050" algn="l" rtl="0" eaLnBrk="0" fontAlgn="base" hangingPunct="0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Char char="-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8175" indent="-147638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sz="2000" dirty="0"/>
              <a:t>Een </a:t>
            </a:r>
            <a:r>
              <a:rPr lang="en-US" sz="2000" dirty="0"/>
              <a:t>Casualty Extraction Team </a:t>
            </a:r>
            <a:r>
              <a:rPr lang="nl-BE" sz="2000" dirty="0"/>
              <a:t>(CET) kan worden ingezet: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914400" y="2814261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u="sng" dirty="0"/>
              <a:t>In afwachting</a:t>
            </a:r>
          </a:p>
        </p:txBody>
      </p:sp>
      <p:sp>
        <p:nvSpPr>
          <p:cNvPr id="5" name="Tijdelijke aanduiding voor inhoud 5"/>
          <p:cNvSpPr txBox="1">
            <a:spLocks/>
          </p:cNvSpPr>
          <p:nvPr/>
        </p:nvSpPr>
        <p:spPr bwMode="auto">
          <a:xfrm>
            <a:off x="914398" y="3297505"/>
            <a:ext cx="7315202" cy="762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4663" indent="-146050" algn="l" rtl="0" eaLnBrk="0" fontAlgn="base" hangingPunct="0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Char char="-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8175" indent="-147638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/>
              <a:t>Bij niveau 4</a:t>
            </a:r>
          </a:p>
          <a:p>
            <a:r>
              <a:rPr lang="nl-BE" dirty="0"/>
              <a:t>Op grote manifestaties</a:t>
            </a:r>
          </a:p>
          <a:p>
            <a:r>
              <a:rPr lang="nl-BE" dirty="0"/>
              <a:t>Operaties D3: </a:t>
            </a:r>
          </a:p>
          <a:p>
            <a:pPr marL="0" indent="0">
              <a:buNone/>
            </a:pPr>
            <a:endParaRPr lang="nl-BE" dirty="0"/>
          </a:p>
          <a:p>
            <a:pPr lvl="1"/>
            <a:r>
              <a:rPr lang="nl-BE" dirty="0"/>
              <a:t>Fort </a:t>
            </a:r>
            <a:r>
              <a:rPr lang="nl-BE" dirty="0" err="1"/>
              <a:t>Chabrol</a:t>
            </a:r>
            <a:endParaRPr lang="nl-BE" dirty="0"/>
          </a:p>
          <a:p>
            <a:pPr lvl="1"/>
            <a:r>
              <a:rPr lang="nl-BE" dirty="0"/>
              <a:t>Gijzelingen</a:t>
            </a:r>
          </a:p>
          <a:p>
            <a:pPr lvl="1"/>
            <a:r>
              <a:rPr lang="nl-BE" dirty="0"/>
              <a:t>Interventies met een mogelijkheid voor meerdere slachtoffers</a:t>
            </a:r>
          </a:p>
          <a:p>
            <a:pPr marL="0" indent="0">
              <a:buNone/>
            </a:pPr>
            <a:endParaRPr lang="nl-BE" dirty="0"/>
          </a:p>
          <a:p>
            <a:endParaRPr lang="nl-B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774" y="2438400"/>
            <a:ext cx="3571461" cy="253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4"/>
          <p:cNvSpPr>
            <a:spLocks noGrp="1"/>
          </p:cNvSpPr>
          <p:nvPr>
            <p:ph type="title"/>
          </p:nvPr>
        </p:nvSpPr>
        <p:spPr>
          <a:xfrm>
            <a:off x="868363" y="241300"/>
            <a:ext cx="7554912" cy="974725"/>
          </a:xfrm>
        </p:spPr>
        <p:txBody>
          <a:bodyPr/>
          <a:lstStyle/>
          <a:p>
            <a:r>
              <a:rPr lang="nl-BE" dirty="0"/>
              <a:t>Inzetdomein</a:t>
            </a:r>
          </a:p>
        </p:txBody>
      </p:sp>
    </p:spTree>
    <p:extLst>
      <p:ext uri="{BB962C8B-B14F-4D97-AF65-F5344CB8AC3E}">
        <p14:creationId xmlns:p14="http://schemas.microsoft.com/office/powerpoint/2010/main" val="2138755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Omkadering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2DF87F-707B-4641-B911-2B76E1F72265}" type="datetime1">
              <a:rPr lang="nl-BE" altLang="fr-FR" smtClean="0"/>
              <a:pPr>
                <a:defRPr/>
              </a:pPr>
              <a:t>13/09/2022</a:t>
            </a:fld>
            <a:endParaRPr lang="nl-NL" altLang="fr-FR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3" b="97947" l="4315" r="94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1834">
            <a:off x="353024" y="1648471"/>
            <a:ext cx="8290418" cy="5304001"/>
          </a:xfrm>
          <a:prstGeom prst="rect">
            <a:avLst/>
          </a:prstGeom>
        </p:spPr>
      </p:pic>
      <p:sp>
        <p:nvSpPr>
          <p:cNvPr id="13" name="Rechthoek: afgeronde hoeken 12"/>
          <p:cNvSpPr/>
          <p:nvPr/>
        </p:nvSpPr>
        <p:spPr bwMode="auto">
          <a:xfrm rot="18978765">
            <a:off x="1609536" y="1526139"/>
            <a:ext cx="2730110" cy="2391902"/>
          </a:xfrm>
          <a:prstGeom prst="roundRect">
            <a:avLst/>
          </a:prstGeom>
          <a:solidFill>
            <a:srgbClr val="000000">
              <a:alpha val="2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2400" b="1" i="0" u="none" strike="noStrike" normalizeH="0" baseline="0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latin typeface="Arial" panose="020B0604020202020204" pitchFamily="34" charset="0"/>
              </a:rPr>
              <a:t>Zwarte Zone</a:t>
            </a:r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17" y="2209800"/>
            <a:ext cx="1527801" cy="1527801"/>
          </a:xfrm>
          <a:prstGeom prst="rect">
            <a:avLst/>
          </a:prstGeom>
        </p:spPr>
      </p:pic>
      <p:sp>
        <p:nvSpPr>
          <p:cNvPr id="20" name="Rechthoek: afgeronde hoeken 19"/>
          <p:cNvSpPr/>
          <p:nvPr/>
        </p:nvSpPr>
        <p:spPr bwMode="auto">
          <a:xfrm rot="18608285">
            <a:off x="4219327" y="2726759"/>
            <a:ext cx="2730110" cy="4250334"/>
          </a:xfrm>
          <a:prstGeom prst="roundRect">
            <a:avLst/>
          </a:prstGeom>
          <a:solidFill>
            <a:srgbClr val="FF0000">
              <a:alpha val="20000"/>
            </a:srgbClr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2400" b="1" i="0" u="none" strike="noStrike" normalizeH="0" baseline="0" dirty="0">
                <a:ln w="22225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</a:rPr>
              <a:t>Rode Zone</a:t>
            </a: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71" b="93034" l="52757" r="97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33" t="-1157" r="834" b="7200"/>
          <a:stretch/>
        </p:blipFill>
        <p:spPr>
          <a:xfrm flipH="1">
            <a:off x="5080819" y="3048000"/>
            <a:ext cx="881052" cy="1252471"/>
          </a:xfrm>
          <a:prstGeom prst="rect">
            <a:avLst/>
          </a:prstGeom>
        </p:spPr>
      </p:pic>
      <p:pic>
        <p:nvPicPr>
          <p:cNvPr id="61" name="Afbeelding 6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71" b="93034" l="52757" r="97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33" t="-1157" r="834" b="7200"/>
          <a:stretch/>
        </p:blipFill>
        <p:spPr>
          <a:xfrm flipH="1">
            <a:off x="4548804" y="3454571"/>
            <a:ext cx="881052" cy="1252471"/>
          </a:xfrm>
          <a:prstGeom prst="rect">
            <a:avLst/>
          </a:prstGeom>
        </p:spPr>
      </p:pic>
      <p:pic>
        <p:nvPicPr>
          <p:cNvPr id="62" name="Afbeelding 6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71" b="93034" l="52757" r="97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33" t="-1157" r="834" b="7200"/>
          <a:stretch/>
        </p:blipFill>
        <p:spPr>
          <a:xfrm flipH="1">
            <a:off x="3937347" y="4024383"/>
            <a:ext cx="881052" cy="1252471"/>
          </a:xfrm>
          <a:prstGeom prst="rect">
            <a:avLst/>
          </a:prstGeom>
        </p:spPr>
      </p:pic>
      <p:pic>
        <p:nvPicPr>
          <p:cNvPr id="25" name="Afbeelding 24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89" b="96934" l="922" r="9708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78228" y="4648063"/>
            <a:ext cx="1930863" cy="1257582"/>
          </a:xfrm>
          <a:prstGeom prst="rect">
            <a:avLst/>
          </a:prstGeom>
        </p:spPr>
      </p:pic>
      <p:sp>
        <p:nvSpPr>
          <p:cNvPr id="26" name="Tekstvak 25"/>
          <p:cNvSpPr txBox="1"/>
          <p:nvPr/>
        </p:nvSpPr>
        <p:spPr>
          <a:xfrm>
            <a:off x="4178105" y="1533234"/>
            <a:ext cx="3130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DSU (federale politie)</a:t>
            </a:r>
          </a:p>
        </p:txBody>
      </p:sp>
      <p:sp>
        <p:nvSpPr>
          <p:cNvPr id="65" name="Tekstvak 64"/>
          <p:cNvSpPr txBox="1"/>
          <p:nvPr/>
        </p:nvSpPr>
        <p:spPr>
          <a:xfrm>
            <a:off x="5584382" y="2541075"/>
            <a:ext cx="276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BBT (lokale politie)</a:t>
            </a:r>
          </a:p>
        </p:txBody>
      </p:sp>
      <p:sp>
        <p:nvSpPr>
          <p:cNvPr id="66" name="Tekstvak 65"/>
          <p:cNvSpPr txBox="1"/>
          <p:nvPr/>
        </p:nvSpPr>
        <p:spPr>
          <a:xfrm>
            <a:off x="7431553" y="389197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CET</a:t>
            </a:r>
          </a:p>
        </p:txBody>
      </p:sp>
    </p:spTree>
    <p:extLst>
      <p:ext uri="{BB962C8B-B14F-4D97-AF65-F5344CB8AC3E}">
        <p14:creationId xmlns:p14="http://schemas.microsoft.com/office/powerpoint/2010/main" val="313729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jdelijke aanduiding voor inhoud 5"/>
          <p:cNvSpPr txBox="1">
            <a:spLocks/>
          </p:cNvSpPr>
          <p:nvPr/>
        </p:nvSpPr>
        <p:spPr bwMode="auto">
          <a:xfrm>
            <a:off x="838199" y="1676400"/>
            <a:ext cx="7467601" cy="762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4663" indent="-146050" algn="l" rtl="0" eaLnBrk="0" fontAlgn="base" hangingPunct="0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Char char="-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8175" indent="-147638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BE" dirty="0"/>
              <a:t>Samenstelling Sectie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" t="16543" r="1814" b="3661"/>
          <a:stretch/>
        </p:blipFill>
        <p:spPr bwMode="auto">
          <a:xfrm>
            <a:off x="1211830" y="2133600"/>
            <a:ext cx="6720337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868363" y="241300"/>
            <a:ext cx="7554912" cy="974725"/>
          </a:xfrm>
        </p:spPr>
        <p:txBody>
          <a:bodyPr/>
          <a:lstStyle/>
          <a:p>
            <a:r>
              <a:rPr lang="nl-BE" dirty="0"/>
              <a:t>Samenstelling en taken</a:t>
            </a:r>
          </a:p>
        </p:txBody>
      </p:sp>
    </p:spTree>
    <p:extLst>
      <p:ext uri="{BB962C8B-B14F-4D97-AF65-F5344CB8AC3E}">
        <p14:creationId xmlns:p14="http://schemas.microsoft.com/office/powerpoint/2010/main" val="1187731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jdelijke aanduiding voor inhoud 5"/>
          <p:cNvSpPr txBox="1">
            <a:spLocks/>
          </p:cNvSpPr>
          <p:nvPr/>
        </p:nvSpPr>
        <p:spPr bwMode="auto">
          <a:xfrm>
            <a:off x="838199" y="1676400"/>
            <a:ext cx="7467601" cy="762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4663" indent="-146050" algn="l" rtl="0" eaLnBrk="0" fontAlgn="base" hangingPunct="0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Char char="-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8175" indent="-147638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BE" u="sng" dirty="0"/>
              <a:t>Taken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" t="34316" r="82432" b="51686"/>
          <a:stretch/>
        </p:blipFill>
        <p:spPr bwMode="auto">
          <a:xfrm>
            <a:off x="791816" y="2680021"/>
            <a:ext cx="954156" cy="76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9" t="82470" r="68049"/>
          <a:stretch/>
        </p:blipFill>
        <p:spPr bwMode="auto">
          <a:xfrm>
            <a:off x="887896" y="4343400"/>
            <a:ext cx="954156" cy="76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905000" y="2441713"/>
            <a:ext cx="60960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Leiding ploeg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 err="1"/>
              <a:t>Contactname</a:t>
            </a:r>
            <a:r>
              <a:rPr lang="nl-BE" sz="2000" dirty="0"/>
              <a:t> met D3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Meest ervaren persoon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Leidersfiguur, niet noodzakelijk met een brandweergraad </a:t>
            </a:r>
          </a:p>
          <a:p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1905000" y="4187721"/>
            <a:ext cx="640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Verantwoordelijke materiaal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Verantwoordelijke gewondennest in de rode zone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Persoon met meeste medische achtergrond</a:t>
            </a:r>
          </a:p>
          <a:p>
            <a:endParaRPr lang="nl-BE" dirty="0"/>
          </a:p>
        </p:txBody>
      </p:sp>
      <p:sp>
        <p:nvSpPr>
          <p:cNvPr id="3" name="Tekstvak 2"/>
          <p:cNvSpPr txBox="1"/>
          <p:nvPr/>
        </p:nvSpPr>
        <p:spPr>
          <a:xfrm>
            <a:off x="762000" y="2207566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/>
              <a:t>Chef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762000" y="3943290"/>
            <a:ext cx="1550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/>
              <a:t>Adjunct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868363" y="241300"/>
            <a:ext cx="7554912" cy="974725"/>
          </a:xfrm>
        </p:spPr>
        <p:txBody>
          <a:bodyPr/>
          <a:lstStyle/>
          <a:p>
            <a:r>
              <a:rPr lang="nl-BE" dirty="0"/>
              <a:t>Samenstelling en taken</a:t>
            </a:r>
          </a:p>
        </p:txBody>
      </p:sp>
    </p:spTree>
    <p:extLst>
      <p:ext uri="{BB962C8B-B14F-4D97-AF65-F5344CB8AC3E}">
        <p14:creationId xmlns:p14="http://schemas.microsoft.com/office/powerpoint/2010/main" val="4189482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 bwMode="auto">
          <a:xfrm>
            <a:off x="533400" y="933450"/>
            <a:ext cx="8382000" cy="592455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Tijdelijke aanduiding voor inhoud 5"/>
          <p:cNvSpPr txBox="1">
            <a:spLocks/>
          </p:cNvSpPr>
          <p:nvPr/>
        </p:nvSpPr>
        <p:spPr bwMode="auto">
          <a:xfrm>
            <a:off x="838199" y="1676400"/>
            <a:ext cx="7467601" cy="762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4663" indent="-146050" algn="l" rtl="0" eaLnBrk="0" fontAlgn="base" hangingPunct="0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Char char="-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8175" indent="-147638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BE" u="sng" dirty="0"/>
              <a:t>Materieel</a:t>
            </a:r>
          </a:p>
        </p:txBody>
      </p:sp>
      <p:pic>
        <p:nvPicPr>
          <p:cNvPr id="6147" name="Afbeelding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1" t="19720" r="6929" b="15559"/>
          <a:stretch/>
        </p:blipFill>
        <p:spPr bwMode="auto">
          <a:xfrm>
            <a:off x="533400" y="1143000"/>
            <a:ext cx="6781800" cy="4583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357" y="4191000"/>
            <a:ext cx="27432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56860" y="0"/>
            <a:ext cx="7554912" cy="974725"/>
          </a:xfrm>
        </p:spPr>
        <p:txBody>
          <a:bodyPr/>
          <a:lstStyle/>
          <a:p>
            <a:r>
              <a:rPr lang="nl-BE" dirty="0"/>
              <a:t>Materiaal</a:t>
            </a:r>
          </a:p>
        </p:txBody>
      </p:sp>
    </p:spTree>
    <p:extLst>
      <p:ext uri="{BB962C8B-B14F-4D97-AF65-F5344CB8AC3E}">
        <p14:creationId xmlns:p14="http://schemas.microsoft.com/office/powerpoint/2010/main" val="3200814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jdelijke aanduiding voor inhoud 5"/>
          <p:cNvSpPr txBox="1">
            <a:spLocks/>
          </p:cNvSpPr>
          <p:nvPr/>
        </p:nvSpPr>
        <p:spPr bwMode="auto">
          <a:xfrm>
            <a:off x="838199" y="2438400"/>
            <a:ext cx="7204075" cy="895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4663" indent="-146050" algn="l" rtl="0" eaLnBrk="0" fontAlgn="base" hangingPunct="0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Char char="-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8175" indent="-147638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BE" dirty="0">
              <a:solidFill>
                <a:srgbClr val="FF0000"/>
              </a:solidFill>
            </a:endParaRPr>
          </a:p>
        </p:txBody>
      </p:sp>
      <p:sp>
        <p:nvSpPr>
          <p:cNvPr id="4" name="Tijdelijke aanduiding voor inhoud 5"/>
          <p:cNvSpPr txBox="1">
            <a:spLocks/>
          </p:cNvSpPr>
          <p:nvPr/>
        </p:nvSpPr>
        <p:spPr bwMode="auto">
          <a:xfrm>
            <a:off x="808382" y="1524000"/>
            <a:ext cx="7467601" cy="762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4663" indent="-146050" algn="l" rtl="0" eaLnBrk="0" fontAlgn="base" hangingPunct="0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Char char="-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8175" indent="-147638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BE" dirty="0"/>
          </a:p>
        </p:txBody>
      </p:sp>
      <p:sp>
        <p:nvSpPr>
          <p:cNvPr id="2" name="Tekstvak 1"/>
          <p:cNvSpPr txBox="1"/>
          <p:nvPr/>
        </p:nvSpPr>
        <p:spPr>
          <a:xfrm>
            <a:off x="844824" y="1524000"/>
            <a:ext cx="7537175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 b="1" u="sng" dirty="0"/>
              <a:t>Fasen</a:t>
            </a:r>
            <a:endParaRPr lang="nl-BE" b="1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Alarmeringsfase + uitruk</a:t>
            </a:r>
          </a:p>
          <a:p>
            <a:pPr lvl="1"/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 err="1"/>
              <a:t>Linkup</a:t>
            </a:r>
            <a:r>
              <a:rPr lang="nl-BE" dirty="0"/>
              <a:t> + briefing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Infiltratie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 err="1"/>
              <a:t>Sweep</a:t>
            </a:r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Extractie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Debriefing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95352"/>
            <a:ext cx="4512366" cy="300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44824" y="228600"/>
            <a:ext cx="7554912" cy="974725"/>
          </a:xfrm>
        </p:spPr>
        <p:txBody>
          <a:bodyPr/>
          <a:lstStyle/>
          <a:p>
            <a:r>
              <a:rPr lang="nl-BE" dirty="0"/>
              <a:t>Inzethouding</a:t>
            </a:r>
          </a:p>
        </p:txBody>
      </p:sp>
    </p:spTree>
    <p:extLst>
      <p:ext uri="{BB962C8B-B14F-4D97-AF65-F5344CB8AC3E}">
        <p14:creationId xmlns:p14="http://schemas.microsoft.com/office/powerpoint/2010/main" val="2579821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838200" y="1524000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u="sng" dirty="0"/>
              <a:t>Alarmeringsfase + uitruk</a:t>
            </a:r>
          </a:p>
          <a:p>
            <a:pPr algn="ctr"/>
            <a:endParaRPr lang="nl-BE" dirty="0"/>
          </a:p>
        </p:txBody>
      </p:sp>
      <p:sp>
        <p:nvSpPr>
          <p:cNvPr id="6" name="Tekstvak 5"/>
          <p:cNvSpPr txBox="1"/>
          <p:nvPr/>
        </p:nvSpPr>
        <p:spPr>
          <a:xfrm>
            <a:off x="838200" y="2209800"/>
            <a:ext cx="7543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Bij interventies gelinkt aan terreur wordt het CET gealarmeerd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CET komt steeds ter plaatse als D1 wordt gealarmeerd in het kader van terreur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CET komt ter plaatse op vraag van D1/D3 (evt. na motorkapoverleg)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000" dirty="0"/>
          </a:p>
          <a:p>
            <a:endParaRPr lang="nl-B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Verplaatsing naar Punt Eerste Bestemming (PEB) 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844824" y="228600"/>
            <a:ext cx="7554912" cy="974725"/>
          </a:xfrm>
        </p:spPr>
        <p:txBody>
          <a:bodyPr/>
          <a:lstStyle/>
          <a:p>
            <a:r>
              <a:rPr lang="nl-BE" dirty="0"/>
              <a:t>Inzethouding</a:t>
            </a:r>
          </a:p>
        </p:txBody>
      </p:sp>
    </p:spTree>
    <p:extLst>
      <p:ext uri="{BB962C8B-B14F-4D97-AF65-F5344CB8AC3E}">
        <p14:creationId xmlns:p14="http://schemas.microsoft.com/office/powerpoint/2010/main" val="3951970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838200" y="1524000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u="sng" dirty="0"/>
              <a:t>Link-Up + briefing</a:t>
            </a:r>
          </a:p>
          <a:p>
            <a:pPr algn="ctr"/>
            <a:endParaRPr lang="nl-BE" dirty="0"/>
          </a:p>
        </p:txBody>
      </p:sp>
      <p:sp>
        <p:nvSpPr>
          <p:cNvPr id="6" name="Tekstvak 5"/>
          <p:cNvSpPr txBox="1"/>
          <p:nvPr/>
        </p:nvSpPr>
        <p:spPr>
          <a:xfrm>
            <a:off x="831574" y="1905000"/>
            <a:ext cx="75438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Bij aankomst in de oranje zone: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BE" sz="2000" dirty="0"/>
              <a:t>‘</a:t>
            </a:r>
            <a:r>
              <a:rPr lang="nl-BE" sz="2000" dirty="0" err="1"/>
              <a:t>Linkup</a:t>
            </a:r>
            <a:r>
              <a:rPr lang="nl-BE" sz="2000" dirty="0"/>
              <a:t>’ teamchef met Chef BBT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BE" sz="2000" dirty="0"/>
              <a:t>Materiaal wordt verdeeld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BE" sz="2000" dirty="0"/>
              <a:t>Whiteboard wordt klaar gemaakt</a:t>
            </a:r>
          </a:p>
          <a:p>
            <a:pPr lvl="2"/>
            <a:endParaRPr lang="nl-B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Briefing BBT en CET: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BE" sz="1800" dirty="0" err="1"/>
              <a:t>SitRep</a:t>
            </a:r>
            <a:r>
              <a:rPr lang="nl-BE" sz="1800" dirty="0"/>
              <a:t> </a:t>
            </a:r>
            <a:r>
              <a:rPr lang="nl-BE" sz="1800" dirty="0" err="1"/>
              <a:t>tactiche</a:t>
            </a:r>
            <a:r>
              <a:rPr lang="nl-BE" sz="1800" dirty="0"/>
              <a:t> situatie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BE" sz="1800" dirty="0"/>
              <a:t>Hoe vorderen?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BE" sz="1800" dirty="0"/>
              <a:t>Entry Point?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BE" sz="1800" dirty="0"/>
              <a:t>Overnamepunt gewonden?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BE" sz="1800" dirty="0"/>
              <a:t>…..</a:t>
            </a:r>
          </a:p>
          <a:p>
            <a:pPr lvl="2"/>
            <a:endParaRPr lang="nl-BE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889117"/>
            <a:ext cx="4912214" cy="205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44824" y="228600"/>
            <a:ext cx="7554912" cy="974725"/>
          </a:xfrm>
        </p:spPr>
        <p:txBody>
          <a:bodyPr/>
          <a:lstStyle/>
          <a:p>
            <a:r>
              <a:rPr lang="nl-BE" dirty="0"/>
              <a:t>Inzethouding</a:t>
            </a:r>
          </a:p>
        </p:txBody>
      </p:sp>
    </p:spTree>
    <p:extLst>
      <p:ext uri="{BB962C8B-B14F-4D97-AF65-F5344CB8AC3E}">
        <p14:creationId xmlns:p14="http://schemas.microsoft.com/office/powerpoint/2010/main" val="1307222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838200" y="1455003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u="sng" dirty="0"/>
              <a:t>Infiltratie</a:t>
            </a:r>
          </a:p>
          <a:p>
            <a:pPr algn="ctr"/>
            <a:endParaRPr lang="nl-BE" dirty="0"/>
          </a:p>
        </p:txBody>
      </p:sp>
      <p:sp>
        <p:nvSpPr>
          <p:cNvPr id="5" name="Tekstvak 4"/>
          <p:cNvSpPr txBox="1"/>
          <p:nvPr/>
        </p:nvSpPr>
        <p:spPr>
          <a:xfrm>
            <a:off x="831574" y="1926372"/>
            <a:ext cx="7543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/>
              <a:t>Vorderen van CET naar het Entry Point en in de rode zone</a:t>
            </a:r>
          </a:p>
          <a:p>
            <a:endParaRPr lang="nl-B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Steeds beveiligd door BBT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BBT ‘opent’ de </a:t>
            </a:r>
            <a:r>
              <a:rPr lang="nl-BE" sz="2000" dirty="0" err="1"/>
              <a:t>volgweg</a:t>
            </a:r>
            <a:endParaRPr lang="nl-B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Belang van communicatie tussen beide team leaders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Geen te grote afstand tussen BBT en CET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nl-BE" sz="2000" dirty="0"/>
          </a:p>
          <a:p>
            <a:pPr marL="1828800" lvl="3" indent="-457200">
              <a:buFont typeface="+mj-lt"/>
              <a:buAutoNum type="arabicPeriod"/>
            </a:pPr>
            <a:endParaRPr lang="nl-BE" sz="2000" dirty="0"/>
          </a:p>
          <a:p>
            <a:pPr marL="1828800" lvl="3" indent="-457200">
              <a:buFont typeface="+mj-lt"/>
              <a:buAutoNum type="arabicPeriod"/>
            </a:pPr>
            <a:endParaRPr lang="nl-BE" sz="2000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844824" y="228600"/>
            <a:ext cx="7554912" cy="974725"/>
          </a:xfrm>
        </p:spPr>
        <p:txBody>
          <a:bodyPr/>
          <a:lstStyle/>
          <a:p>
            <a:r>
              <a:rPr lang="nl-BE" dirty="0"/>
              <a:t>Inzethouding</a:t>
            </a:r>
          </a:p>
        </p:txBody>
      </p:sp>
    </p:spTree>
    <p:extLst>
      <p:ext uri="{BB962C8B-B14F-4D97-AF65-F5344CB8AC3E}">
        <p14:creationId xmlns:p14="http://schemas.microsoft.com/office/powerpoint/2010/main" val="3435221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762000" y="2057400"/>
            <a:ext cx="7620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B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Zoektocht naar slachtoffers in de rode zone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Markeren van slachtoffers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Verzameling van slachtoffers in een gewondennest (eventueel)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Indien mogelijk: verdere verzorging van slachtoffers in het gewondennest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Gewonden klaar maken voor transport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Steeds onder bescherming van het BBT!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838200" y="1455003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u="sng"/>
              <a:t>Sweep</a:t>
            </a:r>
            <a:endParaRPr lang="nl-BE" u="sng" dirty="0"/>
          </a:p>
          <a:p>
            <a:pPr algn="ctr"/>
            <a:endParaRPr lang="nl-BE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67"/>
          <a:stretch/>
        </p:blipFill>
        <p:spPr bwMode="auto">
          <a:xfrm>
            <a:off x="2165350" y="5105400"/>
            <a:ext cx="4889500" cy="1550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844824" y="228600"/>
            <a:ext cx="7554912" cy="974725"/>
          </a:xfrm>
        </p:spPr>
        <p:txBody>
          <a:bodyPr/>
          <a:lstStyle/>
          <a:p>
            <a:r>
              <a:rPr lang="nl-BE" dirty="0"/>
              <a:t>Inzethouding</a:t>
            </a:r>
          </a:p>
        </p:txBody>
      </p:sp>
    </p:spTree>
    <p:extLst>
      <p:ext uri="{BB962C8B-B14F-4D97-AF65-F5344CB8AC3E}">
        <p14:creationId xmlns:p14="http://schemas.microsoft.com/office/powerpoint/2010/main" val="222360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9B35AE9-D5AB-46ED-B1B9-B0AD13FED51F}" type="slidenum">
              <a:rPr lang="nl-NL" sz="1500" smtClean="0">
                <a:solidFill>
                  <a:srgbClr val="6B645E"/>
                </a:solidFill>
                <a:cs typeface="Arial" charset="0"/>
              </a:rPr>
              <a:pPr/>
              <a:t>2</a:t>
            </a:fld>
            <a:endParaRPr lang="nl-NL" sz="1500">
              <a:solidFill>
                <a:srgbClr val="6B645E"/>
              </a:solidFill>
              <a:cs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1691428"/>
            <a:ext cx="3629289" cy="2423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Inleiding</a:t>
            </a:r>
          </a:p>
        </p:txBody>
      </p:sp>
      <p:pic>
        <p:nvPicPr>
          <p:cNvPr id="6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069653"/>
            <a:ext cx="4568825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5245205" y="2377327"/>
            <a:ext cx="253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13 november 2015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Vrije vorm 43"/>
          <p:cNvSpPr/>
          <p:nvPr/>
        </p:nvSpPr>
        <p:spPr>
          <a:xfrm>
            <a:off x="2009422" y="1524000"/>
            <a:ext cx="1296594" cy="736420"/>
          </a:xfrm>
          <a:custGeom>
            <a:avLst/>
            <a:gdLst>
              <a:gd name="connsiteX0" fmla="*/ 485422 w 1296594"/>
              <a:gd name="connsiteY0" fmla="*/ 508000 h 736420"/>
              <a:gd name="connsiteX1" fmla="*/ 1286934 w 1296594"/>
              <a:gd name="connsiteY1" fmla="*/ 711200 h 736420"/>
              <a:gd name="connsiteX2" fmla="*/ 0 w 1296594"/>
              <a:gd name="connsiteY2" fmla="*/ 0 h 736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6594" h="736420">
                <a:moveTo>
                  <a:pt x="485422" y="508000"/>
                </a:moveTo>
                <a:cubicBezTo>
                  <a:pt x="926630" y="651933"/>
                  <a:pt x="1367838" y="795867"/>
                  <a:pt x="1286934" y="711200"/>
                </a:cubicBezTo>
                <a:cubicBezTo>
                  <a:pt x="1206030" y="626533"/>
                  <a:pt x="0" y="0"/>
                  <a:pt x="0" y="0"/>
                </a:cubicBezTo>
              </a:path>
            </a:pathLst>
          </a:custGeom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 bwMode="auto">
          <a:xfrm>
            <a:off x="1219200" y="1676400"/>
            <a:ext cx="6781800" cy="1697038"/>
          </a:xfrm>
          <a:prstGeom prst="rect">
            <a:avLst/>
          </a:prstGeom>
          <a:solidFill>
            <a:srgbClr val="D2D2C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4663" indent="-146050" algn="l" rtl="0" eaLnBrk="0" fontAlgn="base" hangingPunct="0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Char char="-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8175" indent="-147638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fr-BE" altLang="fr-FR" sz="2000" u="sng" dirty="0" err="1"/>
              <a:t>Markeren</a:t>
            </a:r>
            <a:r>
              <a:rPr lang="fr-BE" altLang="fr-FR" sz="2000" u="sng" dirty="0"/>
              <a:t> van </a:t>
            </a:r>
            <a:r>
              <a:rPr lang="fr-BE" altLang="fr-FR" sz="2000" u="sng" dirty="0" err="1"/>
              <a:t>slachtoffers</a:t>
            </a:r>
            <a:endParaRPr lang="fr-BE" altLang="fr-FR" sz="2000" u="sng" dirty="0"/>
          </a:p>
          <a:p>
            <a:pPr marL="0" indent="0" algn="ctr">
              <a:buFontTx/>
              <a:buNone/>
              <a:defRPr/>
            </a:pPr>
            <a:r>
              <a:rPr lang="fr-BE" altLang="fr-FR" sz="2000" b="0" u="sng" dirty="0" err="1"/>
              <a:t>Twee</a:t>
            </a:r>
            <a:r>
              <a:rPr lang="fr-BE" altLang="fr-FR" sz="2000" b="0" u="sng" dirty="0"/>
              <a:t> </a:t>
            </a:r>
            <a:r>
              <a:rPr lang="fr-BE" altLang="fr-FR" sz="2000" b="0" u="sng" dirty="0" err="1"/>
              <a:t>kleuren</a:t>
            </a:r>
            <a:endParaRPr lang="fr-BE" altLang="fr-FR" sz="2000" b="0" u="sng" dirty="0"/>
          </a:p>
          <a:p>
            <a:pPr marL="0" indent="0">
              <a:buFontTx/>
              <a:buNone/>
              <a:defRPr/>
            </a:pPr>
            <a:r>
              <a:rPr lang="fr-BE" altLang="fr-FR" sz="2000" dirty="0"/>
              <a:t>       ROOD/GEEL                                         ZWART/WIT</a:t>
            </a:r>
          </a:p>
          <a:p>
            <a:pPr marL="0" indent="0">
              <a:buFontTx/>
              <a:buNone/>
              <a:defRPr/>
            </a:pPr>
            <a:endParaRPr lang="fr-BE" altLang="fr-FR" sz="2000" dirty="0"/>
          </a:p>
          <a:p>
            <a:pPr marL="328613" lvl="1" indent="0">
              <a:buFontTx/>
              <a:buNone/>
              <a:defRPr/>
            </a:pPr>
            <a:endParaRPr lang="fr-BE" altLang="fr-FR" sz="1800" dirty="0"/>
          </a:p>
          <a:p>
            <a:pPr>
              <a:defRPr/>
            </a:pPr>
            <a:endParaRPr lang="fr-BE" altLang="fr-FR" sz="2000" dirty="0"/>
          </a:p>
          <a:p>
            <a:pPr>
              <a:defRPr/>
            </a:pPr>
            <a:endParaRPr lang="fr-BE" altLang="fr-FR" sz="2000" dirty="0"/>
          </a:p>
        </p:txBody>
      </p:sp>
      <p:grpSp>
        <p:nvGrpSpPr>
          <p:cNvPr id="10" name="Groep 3"/>
          <p:cNvGrpSpPr>
            <a:grpSpLocks/>
          </p:cNvGrpSpPr>
          <p:nvPr/>
        </p:nvGrpSpPr>
        <p:grpSpPr bwMode="auto">
          <a:xfrm>
            <a:off x="1817688" y="2971800"/>
            <a:ext cx="1150937" cy="215900"/>
            <a:chOff x="3060540" y="3964281"/>
            <a:chExt cx="1151420" cy="216024"/>
          </a:xfrm>
        </p:grpSpPr>
        <p:sp>
          <p:nvSpPr>
            <p:cNvPr id="11" name="Rechthoek 2"/>
            <p:cNvSpPr>
              <a:spLocks noChangeArrowheads="1"/>
            </p:cNvSpPr>
            <p:nvPr/>
          </p:nvSpPr>
          <p:spPr bwMode="auto">
            <a:xfrm>
              <a:off x="3060540" y="3964281"/>
              <a:ext cx="288032" cy="216024"/>
            </a:xfrm>
            <a:prstGeom prst="rect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nl-BE" altLang="nl-BE"/>
            </a:p>
          </p:txBody>
        </p:sp>
        <p:sp>
          <p:nvSpPr>
            <p:cNvPr id="12" name="Rechthoek 10"/>
            <p:cNvSpPr>
              <a:spLocks noChangeArrowheads="1"/>
            </p:cNvSpPr>
            <p:nvPr/>
          </p:nvSpPr>
          <p:spPr bwMode="auto">
            <a:xfrm>
              <a:off x="3348572" y="3964281"/>
              <a:ext cx="288032" cy="216024"/>
            </a:xfrm>
            <a:prstGeom prst="rect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nl-BE" altLang="nl-BE"/>
            </a:p>
          </p:txBody>
        </p:sp>
        <p:sp>
          <p:nvSpPr>
            <p:cNvPr id="13" name="Rechthoek 11"/>
            <p:cNvSpPr>
              <a:spLocks noChangeArrowheads="1"/>
            </p:cNvSpPr>
            <p:nvPr/>
          </p:nvSpPr>
          <p:spPr bwMode="auto">
            <a:xfrm>
              <a:off x="3635896" y="3964281"/>
              <a:ext cx="288032" cy="216024"/>
            </a:xfrm>
            <a:prstGeom prst="rect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nl-BE" altLang="nl-BE"/>
            </a:p>
          </p:txBody>
        </p:sp>
        <p:sp>
          <p:nvSpPr>
            <p:cNvPr id="14" name="Rechthoek 12"/>
            <p:cNvSpPr>
              <a:spLocks noChangeArrowheads="1"/>
            </p:cNvSpPr>
            <p:nvPr/>
          </p:nvSpPr>
          <p:spPr bwMode="auto">
            <a:xfrm>
              <a:off x="3923928" y="3964281"/>
              <a:ext cx="288032" cy="216024"/>
            </a:xfrm>
            <a:prstGeom prst="rect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nl-BE" altLang="nl-BE"/>
            </a:p>
          </p:txBody>
        </p:sp>
      </p:grpSp>
      <p:grpSp>
        <p:nvGrpSpPr>
          <p:cNvPr id="15" name="Groep 4"/>
          <p:cNvGrpSpPr>
            <a:grpSpLocks/>
          </p:cNvGrpSpPr>
          <p:nvPr/>
        </p:nvGrpSpPr>
        <p:grpSpPr bwMode="auto">
          <a:xfrm>
            <a:off x="6219825" y="2976562"/>
            <a:ext cx="1150938" cy="215900"/>
            <a:chOff x="5076764" y="3969060"/>
            <a:chExt cx="1151420" cy="216024"/>
          </a:xfrm>
        </p:grpSpPr>
        <p:sp>
          <p:nvSpPr>
            <p:cNvPr id="16" name="Rechthoek 15"/>
            <p:cNvSpPr/>
            <p:nvPr/>
          </p:nvSpPr>
          <p:spPr bwMode="auto">
            <a:xfrm>
              <a:off x="5076764" y="3969060"/>
              <a:ext cx="287458" cy="216024"/>
            </a:xfrm>
            <a:prstGeom prst="rect">
              <a:avLst/>
            </a:prstGeom>
            <a:solidFill>
              <a:schemeClr val="accent3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nl-BE"/>
            </a:p>
          </p:txBody>
        </p:sp>
        <p:sp>
          <p:nvSpPr>
            <p:cNvPr id="17" name="Rechthoek 14"/>
            <p:cNvSpPr>
              <a:spLocks noChangeArrowheads="1"/>
            </p:cNvSpPr>
            <p:nvPr/>
          </p:nvSpPr>
          <p:spPr bwMode="auto">
            <a:xfrm>
              <a:off x="5364796" y="3969060"/>
              <a:ext cx="288032" cy="216024"/>
            </a:xfrm>
            <a:prstGeom prst="rect">
              <a:avLst/>
            </a:prstGeom>
            <a:solidFill>
              <a:schemeClr val="tx1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nl-BE" altLang="nl-BE"/>
            </a:p>
          </p:txBody>
        </p:sp>
        <p:sp>
          <p:nvSpPr>
            <p:cNvPr id="18" name="Rechthoek 15"/>
            <p:cNvSpPr>
              <a:spLocks noChangeArrowheads="1"/>
            </p:cNvSpPr>
            <p:nvPr/>
          </p:nvSpPr>
          <p:spPr bwMode="auto">
            <a:xfrm>
              <a:off x="5652120" y="3969060"/>
              <a:ext cx="288032" cy="216024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nl-BE" altLang="nl-BE"/>
            </a:p>
          </p:txBody>
        </p:sp>
        <p:sp>
          <p:nvSpPr>
            <p:cNvPr id="19" name="Rechthoek 16"/>
            <p:cNvSpPr>
              <a:spLocks noChangeArrowheads="1"/>
            </p:cNvSpPr>
            <p:nvPr/>
          </p:nvSpPr>
          <p:spPr bwMode="auto">
            <a:xfrm>
              <a:off x="5940152" y="3969060"/>
              <a:ext cx="288032" cy="216024"/>
            </a:xfrm>
            <a:prstGeom prst="rect">
              <a:avLst/>
            </a:prstGeom>
            <a:solidFill>
              <a:schemeClr val="tx1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nl-BE" altLang="nl-BE"/>
            </a:p>
          </p:txBody>
        </p:sp>
      </p:grpSp>
      <p:sp>
        <p:nvSpPr>
          <p:cNvPr id="20" name="PIJL-OMLAAG 9"/>
          <p:cNvSpPr>
            <a:spLocks noChangeArrowheads="1"/>
          </p:cNvSpPr>
          <p:nvPr/>
        </p:nvSpPr>
        <p:spPr bwMode="auto">
          <a:xfrm>
            <a:off x="2212975" y="3244850"/>
            <a:ext cx="360363" cy="7207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nl-BE" altLang="nl-BE"/>
          </a:p>
        </p:txBody>
      </p:sp>
      <p:sp>
        <p:nvSpPr>
          <p:cNvPr id="21" name="PIJL-OMLAAG 20"/>
          <p:cNvSpPr>
            <a:spLocks noChangeArrowheads="1"/>
          </p:cNvSpPr>
          <p:nvPr/>
        </p:nvSpPr>
        <p:spPr bwMode="auto">
          <a:xfrm>
            <a:off x="6615113" y="3244850"/>
            <a:ext cx="358775" cy="720725"/>
          </a:xfrm>
          <a:prstGeom prst="downArrow">
            <a:avLst>
              <a:gd name="adj1" fmla="val 50000"/>
              <a:gd name="adj2" fmla="val 50221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nl-BE" altLang="nl-BE"/>
          </a:p>
        </p:txBody>
      </p:sp>
      <p:sp>
        <p:nvSpPr>
          <p:cNvPr id="22" name="Tekstvak 21"/>
          <p:cNvSpPr txBox="1"/>
          <p:nvPr/>
        </p:nvSpPr>
        <p:spPr>
          <a:xfrm>
            <a:off x="872146" y="4027601"/>
            <a:ext cx="304357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nl-BE" sz="1800" dirty="0">
                <a:ln w="12700">
                  <a:solidFill>
                    <a:schemeClr val="tx1"/>
                  </a:solidFill>
                </a:ln>
              </a:rPr>
              <a:t>Slachtoffers die tekenen van </a:t>
            </a:r>
            <a:r>
              <a:rPr lang="nl-BE" sz="1800" dirty="0">
                <a:ln w="9525">
                  <a:solidFill>
                    <a:schemeClr val="tx1"/>
                  </a:solidFill>
                </a:ln>
              </a:rPr>
              <a:t>leven</a:t>
            </a:r>
            <a:r>
              <a:rPr lang="nl-BE" sz="1800" dirty="0">
                <a:ln w="12700">
                  <a:solidFill>
                    <a:schemeClr val="tx1"/>
                  </a:solidFill>
                </a:ln>
              </a:rPr>
              <a:t> vertonen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5272839" y="4015407"/>
            <a:ext cx="304357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nl-BE" sz="1800" dirty="0">
                <a:ln w="12700">
                  <a:solidFill>
                    <a:schemeClr val="tx1"/>
                  </a:solidFill>
                </a:ln>
              </a:rPr>
              <a:t>Slachtoffers die geen tekenen van </a:t>
            </a:r>
            <a:r>
              <a:rPr lang="nl-BE" sz="1800" dirty="0">
                <a:ln w="9525">
                  <a:solidFill>
                    <a:schemeClr val="tx1"/>
                  </a:solidFill>
                </a:ln>
              </a:rPr>
              <a:t>leven</a:t>
            </a:r>
            <a:r>
              <a:rPr lang="nl-BE" sz="1800" dirty="0">
                <a:ln w="12700">
                  <a:solidFill>
                    <a:schemeClr val="tx1"/>
                  </a:solidFill>
                </a:ln>
              </a:rPr>
              <a:t> vertonen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871438" y="5311551"/>
            <a:ext cx="304357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nl-BE" sz="1800" dirty="0">
                <a:ln w="12700">
                  <a:solidFill>
                    <a:schemeClr val="tx1"/>
                  </a:solidFill>
                </a:ln>
              </a:rPr>
              <a:t>Extractie naar  overnamepunt</a:t>
            </a:r>
          </a:p>
        </p:txBody>
      </p:sp>
      <p:sp>
        <p:nvSpPr>
          <p:cNvPr id="25" name="Tekstvak 24"/>
          <p:cNvSpPr txBox="1"/>
          <p:nvPr/>
        </p:nvSpPr>
        <p:spPr>
          <a:xfrm>
            <a:off x="5253356" y="5314721"/>
            <a:ext cx="304357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nl-BE" sz="1800" dirty="0">
                <a:ln w="12700">
                  <a:solidFill>
                    <a:schemeClr val="tx1"/>
                  </a:solidFill>
                </a:ln>
              </a:rPr>
              <a:t>Geen extractie </a:t>
            </a:r>
          </a:p>
          <a:p>
            <a:pPr algn="ctr">
              <a:defRPr/>
            </a:pPr>
            <a:r>
              <a:rPr lang="nl-BE" sz="1800" dirty="0">
                <a:ln w="12700">
                  <a:solidFill>
                    <a:schemeClr val="tx1"/>
                  </a:solidFill>
                </a:ln>
              </a:rPr>
              <a:t>blijft achter</a:t>
            </a:r>
          </a:p>
        </p:txBody>
      </p:sp>
      <p:sp>
        <p:nvSpPr>
          <p:cNvPr id="26" name="PIJL-OMLAAG 25"/>
          <p:cNvSpPr>
            <a:spLocks noChangeArrowheads="1"/>
          </p:cNvSpPr>
          <p:nvPr/>
        </p:nvSpPr>
        <p:spPr bwMode="auto">
          <a:xfrm>
            <a:off x="6615113" y="4779962"/>
            <a:ext cx="360362" cy="463550"/>
          </a:xfrm>
          <a:prstGeom prst="downArrow">
            <a:avLst>
              <a:gd name="adj1" fmla="val 50000"/>
              <a:gd name="adj2" fmla="val 50036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nl-BE" altLang="nl-BE"/>
          </a:p>
        </p:txBody>
      </p:sp>
      <p:sp>
        <p:nvSpPr>
          <p:cNvPr id="30" name="PIJL-OMLAAG 26"/>
          <p:cNvSpPr>
            <a:spLocks noChangeArrowheads="1"/>
          </p:cNvSpPr>
          <p:nvPr/>
        </p:nvSpPr>
        <p:spPr bwMode="auto">
          <a:xfrm>
            <a:off x="2212975" y="4779962"/>
            <a:ext cx="360363" cy="463550"/>
          </a:xfrm>
          <a:prstGeom prst="downArrow">
            <a:avLst>
              <a:gd name="adj1" fmla="val 50000"/>
              <a:gd name="adj2" fmla="val 50036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nl-BE" altLang="nl-BE"/>
          </a:p>
        </p:txBody>
      </p:sp>
      <p:sp>
        <p:nvSpPr>
          <p:cNvPr id="3" name="Tekstvak 2"/>
          <p:cNvSpPr txBox="1"/>
          <p:nvPr/>
        </p:nvSpPr>
        <p:spPr>
          <a:xfrm>
            <a:off x="762000" y="6320135"/>
            <a:ext cx="755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/>
              <a:t>Alle slachtoffers dienen te worden gemarkeerd!</a:t>
            </a:r>
          </a:p>
        </p:txBody>
      </p:sp>
      <p:sp>
        <p:nvSpPr>
          <p:cNvPr id="27" name="Titel 1"/>
          <p:cNvSpPr>
            <a:spLocks noGrp="1"/>
          </p:cNvSpPr>
          <p:nvPr>
            <p:ph type="title"/>
          </p:nvPr>
        </p:nvSpPr>
        <p:spPr>
          <a:xfrm>
            <a:off x="844824" y="228600"/>
            <a:ext cx="7554912" cy="974725"/>
          </a:xfrm>
        </p:spPr>
        <p:txBody>
          <a:bodyPr/>
          <a:lstStyle/>
          <a:p>
            <a:r>
              <a:rPr lang="nl-BE" dirty="0"/>
              <a:t>Inzethouding</a:t>
            </a:r>
          </a:p>
        </p:txBody>
      </p:sp>
    </p:spTree>
    <p:extLst>
      <p:ext uri="{BB962C8B-B14F-4D97-AF65-F5344CB8AC3E}">
        <p14:creationId xmlns:p14="http://schemas.microsoft.com/office/powerpoint/2010/main" val="3255754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838200" y="1765042"/>
            <a:ext cx="70104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2000" dirty="0"/>
              <a:t>De extractie begint als:</a:t>
            </a:r>
          </a:p>
          <a:p>
            <a:endParaRPr lang="nl-B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Het bevel wordt gegeven om de slachtoffers naar het overnamepunt te brengen.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Het sein wordt gegeven om terug te trekken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Steeds onder beveiliging van het BBT!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nl-BE" sz="2000" dirty="0"/>
              <a:t>De route van het gewondennest  naar het overnamepunt wordt geel gemarkeerd (taak chef CET of chef BBT)</a:t>
            </a:r>
          </a:p>
          <a:p>
            <a:pPr marL="342900" indent="-342900"/>
            <a:endParaRPr lang="nl-B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000" dirty="0"/>
          </a:p>
          <a:p>
            <a:r>
              <a:rPr lang="nl-BE" sz="2000" b="1" dirty="0"/>
              <a:t>Na de extractie van alle </a:t>
            </a:r>
          </a:p>
          <a:p>
            <a:r>
              <a:rPr lang="nl-BE" sz="2000" b="1" dirty="0"/>
              <a:t>gewonden in de rode zone moet </a:t>
            </a:r>
          </a:p>
          <a:p>
            <a:r>
              <a:rPr lang="nl-BE" sz="2000" b="1" dirty="0"/>
              <a:t>er worden geholpen op het </a:t>
            </a:r>
          </a:p>
          <a:p>
            <a:r>
              <a:rPr lang="nl-BE" sz="2000" b="1" dirty="0"/>
              <a:t>overnamepunt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806726" y="1455003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u="sng" dirty="0"/>
              <a:t>Extractie</a:t>
            </a:r>
          </a:p>
          <a:p>
            <a:pPr algn="ctr"/>
            <a:endParaRPr lang="nl-BE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5" b="4583"/>
          <a:stretch/>
        </p:blipFill>
        <p:spPr bwMode="auto">
          <a:xfrm>
            <a:off x="5715000" y="4648200"/>
            <a:ext cx="258439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844824" y="228600"/>
            <a:ext cx="7554912" cy="974725"/>
          </a:xfrm>
        </p:spPr>
        <p:txBody>
          <a:bodyPr/>
          <a:lstStyle/>
          <a:p>
            <a:r>
              <a:rPr lang="nl-BE" dirty="0"/>
              <a:t>Inzethouding</a:t>
            </a:r>
          </a:p>
        </p:txBody>
      </p:sp>
    </p:spTree>
    <p:extLst>
      <p:ext uri="{BB962C8B-B14F-4D97-AF65-F5344CB8AC3E}">
        <p14:creationId xmlns:p14="http://schemas.microsoft.com/office/powerpoint/2010/main" val="42416233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838200" y="2057400"/>
            <a:ext cx="7010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Bespreken actie CET samen met BBT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 err="1"/>
              <a:t>Herconditioneren</a:t>
            </a:r>
            <a:r>
              <a:rPr lang="nl-BE" sz="2000" dirty="0"/>
              <a:t> materiaal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/>
              <a:t>MOV down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000" dirty="0"/>
          </a:p>
        </p:txBody>
      </p:sp>
      <p:sp>
        <p:nvSpPr>
          <p:cNvPr id="4" name="Tekstvak 3"/>
          <p:cNvSpPr txBox="1"/>
          <p:nvPr/>
        </p:nvSpPr>
        <p:spPr>
          <a:xfrm>
            <a:off x="838200" y="1455003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u="sng" dirty="0"/>
              <a:t>Debriefing</a:t>
            </a:r>
          </a:p>
          <a:p>
            <a:pPr algn="ctr"/>
            <a:endParaRPr lang="nl-BE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200400"/>
            <a:ext cx="514993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844824" y="228600"/>
            <a:ext cx="7554912" cy="974725"/>
          </a:xfrm>
        </p:spPr>
        <p:txBody>
          <a:bodyPr/>
          <a:lstStyle/>
          <a:p>
            <a:r>
              <a:rPr lang="nl-BE" dirty="0"/>
              <a:t>Inzethouding</a:t>
            </a:r>
          </a:p>
        </p:txBody>
      </p:sp>
    </p:spTree>
    <p:extLst>
      <p:ext uri="{BB962C8B-B14F-4D97-AF65-F5344CB8AC3E}">
        <p14:creationId xmlns:p14="http://schemas.microsoft.com/office/powerpoint/2010/main" val="4223672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914400" y="1752600"/>
            <a:ext cx="7010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nl-BE" sz="2000" b="1" dirty="0"/>
              <a:t>“BRIEFING”:</a:t>
            </a:r>
            <a:r>
              <a:rPr lang="nl-BE" sz="2000" dirty="0"/>
              <a:t> indien de team leaders hun ploegleden willen verzamelen voor een briefing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nl-BE" sz="20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nl-BE" sz="2000" b="1" dirty="0"/>
              <a:t>“SELF CHECK”: </a:t>
            </a:r>
            <a:r>
              <a:rPr lang="nl-BE" sz="2000" dirty="0"/>
              <a:t>na een incident (ontploffing, schoten,…) moet men zichzelf controleren op wonden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nl-BE" sz="20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nl-BE" sz="2000" b="1" dirty="0"/>
              <a:t>“TEAM COUNT</a:t>
            </a:r>
            <a:r>
              <a:rPr lang="nl-BE" sz="2000" dirty="0"/>
              <a:t>”: iedereen roept zijn nummer om zich er van te vergewissen na een incident of er geen slachtoffers binnen de ploeg zijn. Dit wordt voorafgegaan door “CET” of “BBT”.</a:t>
            </a:r>
          </a:p>
          <a:p>
            <a:pPr marL="457200" indent="-457200">
              <a:buFont typeface="+mj-lt"/>
              <a:buAutoNum type="arabicPeriod"/>
            </a:pPr>
            <a:endParaRPr lang="nl-BE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844824" y="228600"/>
            <a:ext cx="7554912" cy="974725"/>
          </a:xfrm>
        </p:spPr>
        <p:txBody>
          <a:bodyPr/>
          <a:lstStyle/>
          <a:p>
            <a:r>
              <a:rPr lang="nl-BE" dirty="0"/>
              <a:t>Codewoorden</a:t>
            </a:r>
          </a:p>
        </p:txBody>
      </p:sp>
    </p:spTree>
    <p:extLst>
      <p:ext uri="{BB962C8B-B14F-4D97-AF65-F5344CB8AC3E}">
        <p14:creationId xmlns:p14="http://schemas.microsoft.com/office/powerpoint/2010/main" val="1415413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858078" y="2286000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endParaRPr lang="nl-BE" dirty="0"/>
          </a:p>
        </p:txBody>
      </p:sp>
      <p:sp>
        <p:nvSpPr>
          <p:cNvPr id="5" name="Tekstvak 4"/>
          <p:cNvSpPr txBox="1"/>
          <p:nvPr/>
        </p:nvSpPr>
        <p:spPr>
          <a:xfrm>
            <a:off x="858078" y="2057400"/>
            <a:ext cx="7010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nl-BE" sz="2000" b="1" dirty="0"/>
              <a:t>“COVER”: </a:t>
            </a:r>
            <a:r>
              <a:rPr lang="nl-BE" sz="2000" dirty="0"/>
              <a:t>Indien iemand “COVER” roept, is het de bedoeling om dekking te zoeken tot men beslist dat het opnieuw veilig is om verder te werken</a:t>
            </a:r>
            <a:r>
              <a:rPr lang="nl-BE" dirty="0"/>
              <a:t>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nl-BE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nl-BE" dirty="0"/>
              <a:t>“</a:t>
            </a:r>
            <a:r>
              <a:rPr lang="nl-BE" b="1" dirty="0"/>
              <a:t>GRENADE”: </a:t>
            </a:r>
            <a:r>
              <a:rPr lang="nl-BE" sz="2000" dirty="0"/>
              <a:t>Bij dit codewoord moet iedereen onmiddellijk dekking zoeken. Dit codewoord mag ENKEL gebruikt worden bij een geactiveerd springtuig zoals een handgranaat of boobytrap.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nl-BE" sz="20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nl-BE" sz="2000" b="1" dirty="0"/>
              <a:t>“ESCAPE”: </a:t>
            </a:r>
            <a:r>
              <a:rPr lang="nl-BE" sz="2000" dirty="0"/>
              <a:t>Indien er zich een imminente levensbedreigende situatie voordoet zal men onmiddellijk moeten vluchten naar een RV punt</a:t>
            </a:r>
            <a:endParaRPr lang="nl-BE" sz="2000" b="1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844824" y="228600"/>
            <a:ext cx="7554912" cy="974725"/>
          </a:xfrm>
        </p:spPr>
        <p:txBody>
          <a:bodyPr/>
          <a:lstStyle/>
          <a:p>
            <a:r>
              <a:rPr lang="nl-BE" dirty="0"/>
              <a:t>Codewoorden</a:t>
            </a:r>
          </a:p>
        </p:txBody>
      </p:sp>
    </p:spTree>
    <p:extLst>
      <p:ext uri="{BB962C8B-B14F-4D97-AF65-F5344CB8AC3E}">
        <p14:creationId xmlns:p14="http://schemas.microsoft.com/office/powerpoint/2010/main" val="35061913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858078" y="2286000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endParaRPr lang="nl-BE" dirty="0"/>
          </a:p>
        </p:txBody>
      </p:sp>
      <p:sp>
        <p:nvSpPr>
          <p:cNvPr id="10" name="Tekstvak 9"/>
          <p:cNvSpPr txBox="1"/>
          <p:nvPr/>
        </p:nvSpPr>
        <p:spPr>
          <a:xfrm>
            <a:off x="1143000" y="1676400"/>
            <a:ext cx="71628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BE" dirty="0"/>
              <a:t> </a:t>
            </a:r>
            <a:r>
              <a:rPr lang="nl-BE" sz="2800" dirty="0"/>
              <a:t>Gevaar of vijand</a:t>
            </a:r>
          </a:p>
          <a:p>
            <a:pPr>
              <a:buFont typeface="Arial" pitchFamily="34" charset="0"/>
              <a:buChar char="•"/>
            </a:pPr>
            <a:r>
              <a:rPr lang="nl-BE" sz="2800" dirty="0"/>
              <a:t> OK of begrepen</a:t>
            </a:r>
          </a:p>
          <a:p>
            <a:pPr>
              <a:buFont typeface="Arial" pitchFamily="34" charset="0"/>
              <a:buChar char="•"/>
            </a:pPr>
            <a:r>
              <a:rPr lang="nl-BE" sz="2800" dirty="0"/>
              <a:t> Richting</a:t>
            </a:r>
          </a:p>
          <a:p>
            <a:pPr>
              <a:buFont typeface="Arial" pitchFamily="34" charset="0"/>
              <a:buChar char="•"/>
            </a:pPr>
            <a:r>
              <a:rPr lang="nl-BE" sz="2800" dirty="0"/>
              <a:t> Bijtrekken</a:t>
            </a:r>
          </a:p>
          <a:p>
            <a:pPr>
              <a:buFont typeface="Arial" pitchFamily="34" charset="0"/>
              <a:buChar char="•"/>
            </a:pPr>
            <a:r>
              <a:rPr lang="nl-BE" sz="2800" dirty="0"/>
              <a:t> Stoppen</a:t>
            </a:r>
          </a:p>
          <a:p>
            <a:pPr>
              <a:buFont typeface="Arial" pitchFamily="34" charset="0"/>
              <a:buChar char="•"/>
            </a:pPr>
            <a:r>
              <a:rPr lang="nl-BE" sz="2800" dirty="0"/>
              <a:t> Sneller</a:t>
            </a:r>
          </a:p>
          <a:p>
            <a:pPr>
              <a:buFont typeface="Arial" pitchFamily="34" charset="0"/>
              <a:buChar char="•"/>
            </a:pPr>
            <a:r>
              <a:rPr lang="nl-BE" sz="2800" dirty="0"/>
              <a:t> Vertragen</a:t>
            </a:r>
          </a:p>
          <a:p>
            <a:endParaRPr lang="nl-BE" dirty="0"/>
          </a:p>
          <a:p>
            <a:pPr>
              <a:buFont typeface="Arial" pitchFamily="34" charset="0"/>
              <a:buChar char="•"/>
            </a:pPr>
            <a:endParaRPr lang="nl-BE" dirty="0"/>
          </a:p>
          <a:p>
            <a:endParaRPr lang="nl-BE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844824" y="228600"/>
            <a:ext cx="7554912" cy="974725"/>
          </a:xfrm>
        </p:spPr>
        <p:txBody>
          <a:bodyPr/>
          <a:lstStyle/>
          <a:p>
            <a:r>
              <a:rPr lang="nl-BE" dirty="0"/>
              <a:t>Handsignalen</a:t>
            </a:r>
          </a:p>
        </p:txBody>
      </p:sp>
    </p:spTree>
    <p:extLst>
      <p:ext uri="{BB962C8B-B14F-4D97-AF65-F5344CB8AC3E}">
        <p14:creationId xmlns:p14="http://schemas.microsoft.com/office/powerpoint/2010/main" val="17049944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858078" y="2286000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endParaRPr lang="nl-BE" dirty="0"/>
          </a:p>
        </p:txBody>
      </p:sp>
      <p:sp>
        <p:nvSpPr>
          <p:cNvPr id="10" name="Tekstvak 9"/>
          <p:cNvSpPr txBox="1"/>
          <p:nvPr/>
        </p:nvSpPr>
        <p:spPr>
          <a:xfrm>
            <a:off x="1143000" y="1676400"/>
            <a:ext cx="7162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BE" dirty="0"/>
              <a:t> </a:t>
            </a:r>
            <a:r>
              <a:rPr lang="nl-BE" sz="2800" dirty="0"/>
              <a:t>Gevaar of vijand</a:t>
            </a:r>
          </a:p>
          <a:p>
            <a:endParaRPr lang="nl-BE" dirty="0"/>
          </a:p>
          <a:p>
            <a:pPr>
              <a:buFont typeface="Arial" pitchFamily="34" charset="0"/>
              <a:buChar char="•"/>
            </a:pPr>
            <a:endParaRPr lang="nl-BE" dirty="0"/>
          </a:p>
          <a:p>
            <a:endParaRPr lang="nl-BE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844824" y="228600"/>
            <a:ext cx="7554912" cy="974725"/>
          </a:xfrm>
        </p:spPr>
        <p:txBody>
          <a:bodyPr/>
          <a:lstStyle/>
          <a:p>
            <a:r>
              <a:rPr lang="nl-BE" dirty="0"/>
              <a:t>Handsignalen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33" t="53950" r="56667" b="8519"/>
          <a:stretch/>
        </p:blipFill>
        <p:spPr>
          <a:xfrm rot="5400000">
            <a:off x="2698436" y="1266091"/>
            <a:ext cx="3847688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00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858078" y="2286000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endParaRPr lang="nl-BE" dirty="0"/>
          </a:p>
        </p:txBody>
      </p:sp>
      <p:sp>
        <p:nvSpPr>
          <p:cNvPr id="10" name="Tekstvak 9"/>
          <p:cNvSpPr txBox="1"/>
          <p:nvPr/>
        </p:nvSpPr>
        <p:spPr>
          <a:xfrm>
            <a:off x="1143000" y="1676400"/>
            <a:ext cx="7162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BE" sz="2800" dirty="0"/>
              <a:t>OK of begrepen</a:t>
            </a:r>
          </a:p>
          <a:p>
            <a:endParaRPr lang="nl-BE" dirty="0"/>
          </a:p>
          <a:p>
            <a:pPr>
              <a:buFont typeface="Arial" pitchFamily="34" charset="0"/>
              <a:buChar char="•"/>
            </a:pPr>
            <a:endParaRPr lang="nl-BE" dirty="0"/>
          </a:p>
          <a:p>
            <a:endParaRPr lang="nl-BE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844824" y="228600"/>
            <a:ext cx="7554912" cy="974725"/>
          </a:xfrm>
        </p:spPr>
        <p:txBody>
          <a:bodyPr/>
          <a:lstStyle/>
          <a:p>
            <a:r>
              <a:rPr lang="nl-BE" dirty="0"/>
              <a:t>Handsignalen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11" t="53951" r="15556" b="10494"/>
          <a:stretch/>
        </p:blipFill>
        <p:spPr>
          <a:xfrm rot="5400000">
            <a:off x="3060181" y="1885944"/>
            <a:ext cx="3124197" cy="468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022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858078" y="2286000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endParaRPr lang="nl-BE" dirty="0"/>
          </a:p>
        </p:txBody>
      </p:sp>
      <p:sp>
        <p:nvSpPr>
          <p:cNvPr id="10" name="Tekstvak 9"/>
          <p:cNvSpPr txBox="1"/>
          <p:nvPr/>
        </p:nvSpPr>
        <p:spPr>
          <a:xfrm>
            <a:off x="1143000" y="1676400"/>
            <a:ext cx="7162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BE" sz="2800" dirty="0"/>
              <a:t>Richting</a:t>
            </a:r>
          </a:p>
          <a:p>
            <a:endParaRPr lang="nl-BE" dirty="0"/>
          </a:p>
          <a:p>
            <a:pPr>
              <a:buFont typeface="Arial" pitchFamily="34" charset="0"/>
              <a:buChar char="•"/>
            </a:pPr>
            <a:endParaRPr lang="nl-BE" dirty="0"/>
          </a:p>
          <a:p>
            <a:endParaRPr lang="nl-BE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844824" y="228600"/>
            <a:ext cx="7554912" cy="974725"/>
          </a:xfrm>
        </p:spPr>
        <p:txBody>
          <a:bodyPr/>
          <a:lstStyle/>
          <a:p>
            <a:r>
              <a:rPr lang="nl-BE" dirty="0"/>
              <a:t>Handsignalen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444" t="16420" r="43467" b="48025"/>
          <a:stretch/>
        </p:blipFill>
        <p:spPr>
          <a:xfrm rot="5400000">
            <a:off x="3130016" y="1704347"/>
            <a:ext cx="3188768" cy="527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953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858078" y="2286000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endParaRPr lang="nl-BE" dirty="0"/>
          </a:p>
        </p:txBody>
      </p:sp>
      <p:sp>
        <p:nvSpPr>
          <p:cNvPr id="10" name="Tekstvak 9"/>
          <p:cNvSpPr txBox="1"/>
          <p:nvPr/>
        </p:nvSpPr>
        <p:spPr>
          <a:xfrm>
            <a:off x="1143000" y="1676400"/>
            <a:ext cx="7162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BE" sz="2800" dirty="0"/>
              <a:t>Bijtrekken</a:t>
            </a:r>
          </a:p>
          <a:p>
            <a:pPr>
              <a:buFont typeface="Arial" pitchFamily="34" charset="0"/>
              <a:buChar char="•"/>
            </a:pPr>
            <a:endParaRPr lang="nl-BE" dirty="0"/>
          </a:p>
          <a:p>
            <a:endParaRPr lang="nl-BE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844824" y="228600"/>
            <a:ext cx="7554912" cy="974725"/>
          </a:xfrm>
        </p:spPr>
        <p:txBody>
          <a:bodyPr/>
          <a:lstStyle/>
          <a:p>
            <a:r>
              <a:rPr lang="nl-BE" dirty="0"/>
              <a:t>Handsignalen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2" t="16667" r="40511" b="71541"/>
          <a:stretch/>
        </p:blipFill>
        <p:spPr>
          <a:xfrm>
            <a:off x="3124200" y="2590800"/>
            <a:ext cx="3047999" cy="323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02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Inleiding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2DF87F-707B-4641-B911-2B76E1F72265}" type="datetime1">
              <a:rPr lang="nl-BE" altLang="fr-FR" smtClean="0"/>
              <a:pPr>
                <a:defRPr/>
              </a:pPr>
              <a:t>13/09/2022</a:t>
            </a:fld>
            <a:endParaRPr lang="nl-NL" altLang="fr-FR"/>
          </a:p>
        </p:txBody>
      </p:sp>
      <p:pic>
        <p:nvPicPr>
          <p:cNvPr id="5" name="Batacl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2057400"/>
            <a:ext cx="7179733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4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858078" y="2286000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endParaRPr lang="nl-BE" dirty="0"/>
          </a:p>
        </p:txBody>
      </p:sp>
      <p:sp>
        <p:nvSpPr>
          <p:cNvPr id="10" name="Tekstvak 9"/>
          <p:cNvSpPr txBox="1"/>
          <p:nvPr/>
        </p:nvSpPr>
        <p:spPr>
          <a:xfrm>
            <a:off x="1204279" y="1676400"/>
            <a:ext cx="7162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BE" sz="2800" dirty="0"/>
              <a:t>Stoppen</a:t>
            </a:r>
          </a:p>
          <a:p>
            <a:endParaRPr lang="nl-BE" dirty="0"/>
          </a:p>
          <a:p>
            <a:pPr>
              <a:buFont typeface="Arial" pitchFamily="34" charset="0"/>
              <a:buChar char="•"/>
            </a:pPr>
            <a:endParaRPr lang="nl-BE" dirty="0"/>
          </a:p>
          <a:p>
            <a:endParaRPr lang="nl-BE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844824" y="228600"/>
            <a:ext cx="7554912" cy="974725"/>
          </a:xfrm>
        </p:spPr>
        <p:txBody>
          <a:bodyPr/>
          <a:lstStyle/>
          <a:p>
            <a:r>
              <a:rPr lang="nl-BE" dirty="0"/>
              <a:t>Handsignalen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19" t="55254" r="70238" b="9190"/>
          <a:stretch/>
        </p:blipFill>
        <p:spPr>
          <a:xfrm rot="5400000">
            <a:off x="2972281" y="1304927"/>
            <a:ext cx="3195933" cy="563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486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858078" y="2286000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endParaRPr lang="nl-BE" dirty="0"/>
          </a:p>
        </p:txBody>
      </p:sp>
      <p:sp>
        <p:nvSpPr>
          <p:cNvPr id="10" name="Tekstvak 9"/>
          <p:cNvSpPr txBox="1"/>
          <p:nvPr/>
        </p:nvSpPr>
        <p:spPr>
          <a:xfrm>
            <a:off x="1143000" y="1676400"/>
            <a:ext cx="7162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BE" sz="2800" dirty="0"/>
              <a:t>Sneller</a:t>
            </a:r>
          </a:p>
          <a:p>
            <a:endParaRPr lang="nl-BE" dirty="0"/>
          </a:p>
          <a:p>
            <a:pPr>
              <a:buFont typeface="Arial" pitchFamily="34" charset="0"/>
              <a:buChar char="•"/>
            </a:pPr>
            <a:endParaRPr lang="nl-BE" dirty="0"/>
          </a:p>
          <a:p>
            <a:endParaRPr lang="nl-BE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844824" y="228600"/>
            <a:ext cx="7554912" cy="974725"/>
          </a:xfrm>
        </p:spPr>
        <p:txBody>
          <a:bodyPr/>
          <a:lstStyle/>
          <a:p>
            <a:r>
              <a:rPr lang="nl-BE" dirty="0"/>
              <a:t>Handsignalen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444" t="53951" r="42882" b="10494"/>
          <a:stretch/>
        </p:blipFill>
        <p:spPr>
          <a:xfrm rot="5400000">
            <a:off x="3154188" y="1811549"/>
            <a:ext cx="3140423" cy="495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432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858078" y="2286000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endParaRPr lang="nl-BE" dirty="0"/>
          </a:p>
        </p:txBody>
      </p:sp>
      <p:sp>
        <p:nvSpPr>
          <p:cNvPr id="10" name="Tekstvak 9"/>
          <p:cNvSpPr txBox="1"/>
          <p:nvPr/>
        </p:nvSpPr>
        <p:spPr>
          <a:xfrm>
            <a:off x="1143000" y="1676400"/>
            <a:ext cx="7162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BE" sz="2800" dirty="0"/>
              <a:t>Vertragen</a:t>
            </a:r>
          </a:p>
          <a:p>
            <a:endParaRPr lang="nl-BE" dirty="0"/>
          </a:p>
          <a:p>
            <a:pPr>
              <a:buFont typeface="Arial" pitchFamily="34" charset="0"/>
              <a:buChar char="•"/>
            </a:pPr>
            <a:endParaRPr lang="nl-BE" dirty="0"/>
          </a:p>
          <a:p>
            <a:endParaRPr lang="nl-BE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844824" y="228600"/>
            <a:ext cx="7554912" cy="974725"/>
          </a:xfrm>
        </p:spPr>
        <p:txBody>
          <a:bodyPr/>
          <a:lstStyle/>
          <a:p>
            <a:r>
              <a:rPr lang="nl-BE" dirty="0"/>
              <a:t>Handsignalen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19" t="53951" r="29571" b="10494"/>
          <a:stretch/>
        </p:blipFill>
        <p:spPr>
          <a:xfrm rot="5400000">
            <a:off x="3152282" y="1755324"/>
            <a:ext cx="3144235" cy="472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503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Doelsaanduiding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2DF87F-707B-4641-B911-2B76E1F72265}" type="datetime1">
              <a:rPr lang="nl-BE" altLang="fr-FR" smtClean="0"/>
              <a:pPr>
                <a:defRPr/>
              </a:pPr>
              <a:t>13/09/2022</a:t>
            </a:fld>
            <a:endParaRPr lang="nl-NL" altLang="fr-FR"/>
          </a:p>
        </p:txBody>
      </p:sp>
      <p:grpSp>
        <p:nvGrpSpPr>
          <p:cNvPr id="29" name="Groep 28"/>
          <p:cNvGrpSpPr/>
          <p:nvPr/>
        </p:nvGrpSpPr>
        <p:grpSpPr>
          <a:xfrm>
            <a:off x="954228" y="1728434"/>
            <a:ext cx="7078522" cy="4241004"/>
            <a:chOff x="954228" y="1728434"/>
            <a:chExt cx="7078522" cy="4241004"/>
          </a:xfrm>
        </p:grpSpPr>
        <p:grpSp>
          <p:nvGrpSpPr>
            <p:cNvPr id="28" name="Groep 27"/>
            <p:cNvGrpSpPr/>
            <p:nvPr/>
          </p:nvGrpSpPr>
          <p:grpSpPr>
            <a:xfrm>
              <a:off x="2286000" y="2438400"/>
              <a:ext cx="4317012" cy="3200400"/>
              <a:chOff x="2286000" y="2438400"/>
              <a:chExt cx="4317012" cy="3200400"/>
            </a:xfrm>
          </p:grpSpPr>
          <p:sp>
            <p:nvSpPr>
              <p:cNvPr id="5" name="Rechthoek 4"/>
              <p:cNvSpPr/>
              <p:nvPr/>
            </p:nvSpPr>
            <p:spPr bwMode="auto">
              <a:xfrm>
                <a:off x="2286000" y="2438400"/>
                <a:ext cx="4307681" cy="2394744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B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" name="Rechthoek 5"/>
              <p:cNvSpPr/>
              <p:nvPr/>
            </p:nvSpPr>
            <p:spPr bwMode="auto">
              <a:xfrm>
                <a:off x="3079750" y="2438400"/>
                <a:ext cx="990600" cy="152400"/>
              </a:xfrm>
              <a:prstGeom prst="rect">
                <a:avLst/>
              </a:prstGeom>
              <a:solidFill>
                <a:srgbClr val="D2D2C6"/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B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" name="Rechthoek 6"/>
              <p:cNvSpPr/>
              <p:nvPr/>
            </p:nvSpPr>
            <p:spPr bwMode="auto">
              <a:xfrm>
                <a:off x="4836715" y="2438400"/>
                <a:ext cx="990600" cy="152400"/>
              </a:xfrm>
              <a:prstGeom prst="rect">
                <a:avLst/>
              </a:prstGeom>
              <a:solidFill>
                <a:srgbClr val="D2D2C6"/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B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" name="Rechthoek 7"/>
              <p:cNvSpPr/>
              <p:nvPr/>
            </p:nvSpPr>
            <p:spPr bwMode="auto">
              <a:xfrm rot="5400000">
                <a:off x="6031512" y="3467100"/>
                <a:ext cx="990600" cy="152400"/>
              </a:xfrm>
              <a:prstGeom prst="rect">
                <a:avLst/>
              </a:prstGeom>
              <a:solidFill>
                <a:srgbClr val="D2D2C6"/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B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" name="Rechthoek 8"/>
              <p:cNvSpPr/>
              <p:nvPr/>
            </p:nvSpPr>
            <p:spPr bwMode="auto">
              <a:xfrm rot="5400000">
                <a:off x="1866900" y="3483429"/>
                <a:ext cx="990600" cy="152400"/>
              </a:xfrm>
              <a:prstGeom prst="rect">
                <a:avLst/>
              </a:prstGeom>
              <a:solidFill>
                <a:srgbClr val="D2D2C6"/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B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" name="Rechthoek 9"/>
              <p:cNvSpPr/>
              <p:nvPr/>
            </p:nvSpPr>
            <p:spPr bwMode="auto">
              <a:xfrm>
                <a:off x="3103077" y="4680744"/>
                <a:ext cx="990600" cy="152400"/>
              </a:xfrm>
              <a:prstGeom prst="rect">
                <a:avLst/>
              </a:prstGeom>
              <a:solidFill>
                <a:srgbClr val="D2D2C6"/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B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cxnSp>
            <p:nvCxnSpPr>
              <p:cNvPr id="12" name="Rechte verbindingslijn 11"/>
              <p:cNvCxnSpPr/>
              <p:nvPr/>
            </p:nvCxnSpPr>
            <p:spPr bwMode="auto">
              <a:xfrm flipV="1">
                <a:off x="5562600" y="4038600"/>
                <a:ext cx="0" cy="794544"/>
              </a:xfrm>
              <a:prstGeom prst="line">
                <a:avLst/>
              </a:prstGeom>
              <a:solidFill>
                <a:srgbClr val="D2D2C6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3" name="Boog 12"/>
              <p:cNvSpPr/>
              <p:nvPr/>
            </p:nvSpPr>
            <p:spPr bwMode="auto">
              <a:xfrm flipH="1">
                <a:off x="4808723" y="4038600"/>
                <a:ext cx="1474188" cy="1600200"/>
              </a:xfrm>
              <a:prstGeom prst="arc">
                <a:avLst/>
              </a:prstGeom>
              <a:solidFill>
                <a:srgbClr val="D2D2C6"/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B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0" name="Groep 19"/>
            <p:cNvGrpSpPr/>
            <p:nvPr/>
          </p:nvGrpSpPr>
          <p:grpSpPr>
            <a:xfrm>
              <a:off x="1174750" y="4902638"/>
              <a:ext cx="6858000" cy="1066800"/>
              <a:chOff x="1174750" y="4902638"/>
              <a:chExt cx="6858000" cy="1066800"/>
            </a:xfrm>
          </p:grpSpPr>
          <p:sp>
            <p:nvSpPr>
              <p:cNvPr id="14" name="Rechthoek 13"/>
              <p:cNvSpPr/>
              <p:nvPr/>
            </p:nvSpPr>
            <p:spPr bwMode="auto">
              <a:xfrm>
                <a:off x="1174750" y="4902638"/>
                <a:ext cx="6858000" cy="10668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B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" name="Rechthoek 14"/>
              <p:cNvSpPr/>
              <p:nvPr/>
            </p:nvSpPr>
            <p:spPr bwMode="auto">
              <a:xfrm>
                <a:off x="1523870" y="5397938"/>
                <a:ext cx="762000" cy="76200"/>
              </a:xfrm>
              <a:prstGeom prst="rect">
                <a:avLst/>
              </a:prstGeom>
              <a:solidFill>
                <a:srgbClr val="D2D2C6"/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B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" name="Rechthoek 15"/>
              <p:cNvSpPr/>
              <p:nvPr/>
            </p:nvSpPr>
            <p:spPr bwMode="auto">
              <a:xfrm>
                <a:off x="2671062" y="5419709"/>
                <a:ext cx="762000" cy="76200"/>
              </a:xfrm>
              <a:prstGeom prst="rect">
                <a:avLst/>
              </a:prstGeom>
              <a:solidFill>
                <a:srgbClr val="D2D2C6"/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B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" name="Rechthoek 16"/>
              <p:cNvSpPr/>
              <p:nvPr/>
            </p:nvSpPr>
            <p:spPr bwMode="auto">
              <a:xfrm>
                <a:off x="3981086" y="5397938"/>
                <a:ext cx="762000" cy="76200"/>
              </a:xfrm>
              <a:prstGeom prst="rect">
                <a:avLst/>
              </a:prstGeom>
              <a:solidFill>
                <a:srgbClr val="D2D2C6"/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B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" name="Rechthoek 17"/>
              <p:cNvSpPr/>
              <p:nvPr/>
            </p:nvSpPr>
            <p:spPr bwMode="auto">
              <a:xfrm>
                <a:off x="5223762" y="5404644"/>
                <a:ext cx="762000" cy="76200"/>
              </a:xfrm>
              <a:prstGeom prst="rect">
                <a:avLst/>
              </a:prstGeom>
              <a:solidFill>
                <a:srgbClr val="D2D2C6"/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B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9" name="Rechthoek 18"/>
              <p:cNvSpPr/>
              <p:nvPr/>
            </p:nvSpPr>
            <p:spPr bwMode="auto">
              <a:xfrm>
                <a:off x="6657692" y="5407754"/>
                <a:ext cx="762000" cy="76200"/>
              </a:xfrm>
              <a:prstGeom prst="rect">
                <a:avLst/>
              </a:prstGeom>
              <a:solidFill>
                <a:srgbClr val="D2D2C6"/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B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2" name="Tekstvak 21"/>
            <p:cNvSpPr txBox="1"/>
            <p:nvPr/>
          </p:nvSpPr>
          <p:spPr>
            <a:xfrm>
              <a:off x="3885671" y="4901336"/>
              <a:ext cx="1194558" cy="461665"/>
            </a:xfrm>
            <a:prstGeom prst="rect">
              <a:avLst/>
            </a:prstGeom>
            <a:solidFill>
              <a:schemeClr val="accent6">
                <a:lumMod val="10000"/>
                <a:lumOff val="9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BE" dirty="0"/>
                <a:t>ALPHA</a:t>
              </a:r>
            </a:p>
          </p:txBody>
        </p:sp>
        <p:sp>
          <p:nvSpPr>
            <p:cNvPr id="23" name="Tekstvak 22"/>
            <p:cNvSpPr txBox="1"/>
            <p:nvPr/>
          </p:nvSpPr>
          <p:spPr>
            <a:xfrm>
              <a:off x="954228" y="3430091"/>
              <a:ext cx="1239057" cy="461665"/>
            </a:xfrm>
            <a:prstGeom prst="rect">
              <a:avLst/>
            </a:prstGeom>
            <a:solidFill>
              <a:schemeClr val="accent6">
                <a:lumMod val="10000"/>
                <a:lumOff val="9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BE" dirty="0"/>
                <a:t>BRAVO</a:t>
              </a:r>
            </a:p>
          </p:txBody>
        </p:sp>
        <p:sp>
          <p:nvSpPr>
            <p:cNvPr id="24" name="Tekstvak 23"/>
            <p:cNvSpPr txBox="1"/>
            <p:nvPr/>
          </p:nvSpPr>
          <p:spPr>
            <a:xfrm>
              <a:off x="3679856" y="1728434"/>
              <a:ext cx="1519968" cy="461665"/>
            </a:xfrm>
            <a:prstGeom prst="rect">
              <a:avLst/>
            </a:prstGeom>
            <a:solidFill>
              <a:schemeClr val="accent6">
                <a:lumMod val="10000"/>
                <a:lumOff val="9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BE" dirty="0"/>
                <a:t>CHARLIE</a:t>
              </a:r>
            </a:p>
          </p:txBody>
        </p:sp>
        <p:sp>
          <p:nvSpPr>
            <p:cNvPr id="25" name="Tekstvak 24"/>
            <p:cNvSpPr txBox="1"/>
            <p:nvPr/>
          </p:nvSpPr>
          <p:spPr>
            <a:xfrm>
              <a:off x="6797150" y="3312467"/>
              <a:ext cx="1131272" cy="461665"/>
            </a:xfrm>
            <a:prstGeom prst="rect">
              <a:avLst/>
            </a:prstGeom>
            <a:solidFill>
              <a:schemeClr val="accent6">
                <a:lumMod val="10000"/>
                <a:lumOff val="9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BE" dirty="0"/>
                <a:t>DELTA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70582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Doelsaanduiding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2DF87F-707B-4641-B911-2B76E1F72265}" type="datetime1">
              <a:rPr lang="nl-BE" altLang="fr-FR" smtClean="0"/>
              <a:pPr>
                <a:defRPr/>
              </a:pPr>
              <a:t>13/09/2022</a:t>
            </a:fld>
            <a:endParaRPr lang="nl-NL" altLang="fr-FR"/>
          </a:p>
        </p:txBody>
      </p:sp>
      <p:grpSp>
        <p:nvGrpSpPr>
          <p:cNvPr id="15" name="Groep 14"/>
          <p:cNvGrpSpPr/>
          <p:nvPr/>
        </p:nvGrpSpPr>
        <p:grpSpPr>
          <a:xfrm>
            <a:off x="1752600" y="1600200"/>
            <a:ext cx="5264150" cy="4257869"/>
            <a:chOff x="1905000" y="1762822"/>
            <a:chExt cx="5264150" cy="4257869"/>
          </a:xfrm>
        </p:grpSpPr>
        <p:sp>
          <p:nvSpPr>
            <p:cNvPr id="5" name="Rechthoek 4"/>
            <p:cNvSpPr/>
            <p:nvPr/>
          </p:nvSpPr>
          <p:spPr bwMode="auto">
            <a:xfrm>
              <a:off x="2136775" y="3734691"/>
              <a:ext cx="4800600" cy="228600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B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" name="Gelijkbenige driehoek 5"/>
            <p:cNvSpPr/>
            <p:nvPr/>
          </p:nvSpPr>
          <p:spPr bwMode="auto">
            <a:xfrm>
              <a:off x="1905000" y="1762822"/>
              <a:ext cx="5264150" cy="1981200"/>
            </a:xfrm>
            <a:prstGeom prst="triangl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B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" name="Rechthoek 6"/>
            <p:cNvSpPr/>
            <p:nvPr/>
          </p:nvSpPr>
          <p:spPr bwMode="auto">
            <a:xfrm>
              <a:off x="4185541" y="2590239"/>
              <a:ext cx="685800" cy="381000"/>
            </a:xfrm>
            <a:prstGeom prst="rect">
              <a:avLst/>
            </a:prstGeom>
            <a:solidFill>
              <a:srgbClr val="D2D2C6"/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B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A21</a:t>
              </a:r>
            </a:p>
          </p:txBody>
        </p:sp>
        <p:sp>
          <p:nvSpPr>
            <p:cNvPr id="8" name="Rechthoek 7"/>
            <p:cNvSpPr/>
            <p:nvPr/>
          </p:nvSpPr>
          <p:spPr bwMode="auto">
            <a:xfrm>
              <a:off x="2590800" y="4033862"/>
              <a:ext cx="990600" cy="538138"/>
            </a:xfrm>
            <a:prstGeom prst="rect">
              <a:avLst/>
            </a:prstGeom>
            <a:solidFill>
              <a:srgbClr val="D2D2C6"/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B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A11</a:t>
              </a:r>
            </a:p>
          </p:txBody>
        </p:sp>
        <p:sp>
          <p:nvSpPr>
            <p:cNvPr id="9" name="Rechthoek 8"/>
            <p:cNvSpPr/>
            <p:nvPr/>
          </p:nvSpPr>
          <p:spPr bwMode="auto">
            <a:xfrm>
              <a:off x="4001213" y="4021750"/>
              <a:ext cx="990600" cy="538138"/>
            </a:xfrm>
            <a:prstGeom prst="rect">
              <a:avLst/>
            </a:prstGeom>
            <a:solidFill>
              <a:srgbClr val="D2D2C6"/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B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A12</a:t>
              </a:r>
            </a:p>
          </p:txBody>
        </p:sp>
        <p:sp>
          <p:nvSpPr>
            <p:cNvPr id="10" name="Rechthoek 9"/>
            <p:cNvSpPr/>
            <p:nvPr/>
          </p:nvSpPr>
          <p:spPr bwMode="auto">
            <a:xfrm>
              <a:off x="5396043" y="4033862"/>
              <a:ext cx="990600" cy="538138"/>
            </a:xfrm>
            <a:prstGeom prst="rect">
              <a:avLst/>
            </a:prstGeom>
            <a:solidFill>
              <a:srgbClr val="D2D2C6"/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B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A13</a:t>
              </a:r>
            </a:p>
          </p:txBody>
        </p:sp>
        <p:sp>
          <p:nvSpPr>
            <p:cNvPr id="11" name="Rechthoek 10"/>
            <p:cNvSpPr/>
            <p:nvPr/>
          </p:nvSpPr>
          <p:spPr bwMode="auto">
            <a:xfrm>
              <a:off x="4033141" y="5015328"/>
              <a:ext cx="990600" cy="538138"/>
            </a:xfrm>
            <a:prstGeom prst="rect">
              <a:avLst/>
            </a:prstGeom>
            <a:solidFill>
              <a:srgbClr val="D2D2C6"/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B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A2</a:t>
              </a:r>
            </a:p>
          </p:txBody>
        </p:sp>
        <p:sp>
          <p:nvSpPr>
            <p:cNvPr id="12" name="Rechthoek 11"/>
            <p:cNvSpPr/>
            <p:nvPr/>
          </p:nvSpPr>
          <p:spPr bwMode="auto">
            <a:xfrm>
              <a:off x="5427971" y="5027440"/>
              <a:ext cx="990600" cy="538138"/>
            </a:xfrm>
            <a:prstGeom prst="rect">
              <a:avLst/>
            </a:prstGeom>
            <a:solidFill>
              <a:srgbClr val="D2D2C6"/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B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A3</a:t>
              </a:r>
            </a:p>
          </p:txBody>
        </p:sp>
        <p:sp>
          <p:nvSpPr>
            <p:cNvPr id="13" name="Rechthoek 12"/>
            <p:cNvSpPr/>
            <p:nvPr/>
          </p:nvSpPr>
          <p:spPr bwMode="auto">
            <a:xfrm>
              <a:off x="2675827" y="5015328"/>
              <a:ext cx="923537" cy="1005363"/>
            </a:xfrm>
            <a:prstGeom prst="rect">
              <a:avLst/>
            </a:prstGeom>
            <a:solidFill>
              <a:srgbClr val="D2D2C6"/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B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A1</a:t>
              </a:r>
            </a:p>
          </p:txBody>
        </p:sp>
      </p:grpSp>
      <p:sp>
        <p:nvSpPr>
          <p:cNvPr id="14" name="Tekstvak 13"/>
          <p:cNvSpPr txBox="1"/>
          <p:nvPr/>
        </p:nvSpPr>
        <p:spPr>
          <a:xfrm>
            <a:off x="2129567" y="6011306"/>
            <a:ext cx="471879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b="1" dirty="0">
                <a:latin typeface="Calibri" panose="020F0502020204030204" pitchFamily="34" charset="0"/>
                <a:cs typeface="Calibri" panose="020F0502020204030204" pitchFamily="34" charset="0"/>
              </a:rPr>
              <a:t>NOOIT “0” / “ZERO” GEBRUIKEN!!!!</a:t>
            </a:r>
          </a:p>
        </p:txBody>
      </p:sp>
    </p:spTree>
    <p:extLst>
      <p:ext uri="{BB962C8B-B14F-4D97-AF65-F5344CB8AC3E}">
        <p14:creationId xmlns:p14="http://schemas.microsoft.com/office/powerpoint/2010/main" val="33322539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Doelsaanduiding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74750" y="1600200"/>
            <a:ext cx="6781800" cy="866775"/>
          </a:xfrm>
        </p:spPr>
        <p:txBody>
          <a:bodyPr/>
          <a:lstStyle/>
          <a:p>
            <a:pPr marL="0" indent="0" algn="ctr">
              <a:buNone/>
            </a:pPr>
            <a:r>
              <a:rPr lang="nl-BE" u="sng" dirty="0"/>
              <a:t>Positie bepalen t.o.v. objectief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2DF87F-707B-4641-B911-2B76E1F72265}" type="datetime1">
              <a:rPr lang="nl-BE" altLang="fr-FR" smtClean="0"/>
              <a:pPr>
                <a:defRPr/>
              </a:pPr>
              <a:t>13/09/2022</a:t>
            </a:fld>
            <a:endParaRPr lang="nl-NL" altLang="fr-FR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l="40000" t="23333" r="15834" b="23334"/>
          <a:stretch/>
        </p:blipFill>
        <p:spPr>
          <a:xfrm>
            <a:off x="1476375" y="2192586"/>
            <a:ext cx="6178550" cy="4196751"/>
          </a:xfrm>
          <a:prstGeom prst="rect">
            <a:avLst/>
          </a:prstGeom>
        </p:spPr>
      </p:pic>
      <p:sp>
        <p:nvSpPr>
          <p:cNvPr id="14" name="Rechthoek 13"/>
          <p:cNvSpPr/>
          <p:nvPr/>
        </p:nvSpPr>
        <p:spPr bwMode="auto">
          <a:xfrm rot="20847861">
            <a:off x="3989824" y="2460656"/>
            <a:ext cx="45719" cy="3048000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hthoek 14"/>
          <p:cNvSpPr/>
          <p:nvPr/>
        </p:nvSpPr>
        <p:spPr bwMode="auto">
          <a:xfrm rot="4736959">
            <a:off x="3989823" y="2460655"/>
            <a:ext cx="45719" cy="3048000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hthoek 15"/>
          <p:cNvSpPr/>
          <p:nvPr/>
        </p:nvSpPr>
        <p:spPr bwMode="auto">
          <a:xfrm rot="6346075">
            <a:off x="4042433" y="2460654"/>
            <a:ext cx="45719" cy="3048000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hthoek 16"/>
          <p:cNvSpPr/>
          <p:nvPr/>
        </p:nvSpPr>
        <p:spPr bwMode="auto">
          <a:xfrm rot="1107520">
            <a:off x="3989822" y="2467764"/>
            <a:ext cx="45719" cy="3048000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3453443" y="2081167"/>
            <a:ext cx="412292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sz="1600" dirty="0"/>
              <a:t>12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4439673" y="2140946"/>
            <a:ext cx="412292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sz="1600" dirty="0"/>
              <a:t>01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5598059" y="3500826"/>
            <a:ext cx="412292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sz="1600" dirty="0"/>
              <a:t>03</a:t>
            </a:r>
          </a:p>
        </p:txBody>
      </p:sp>
      <p:sp>
        <p:nvSpPr>
          <p:cNvPr id="21" name="Rechthoek 20"/>
          <p:cNvSpPr/>
          <p:nvPr/>
        </p:nvSpPr>
        <p:spPr bwMode="auto">
          <a:xfrm rot="2940227">
            <a:off x="3973968" y="2507508"/>
            <a:ext cx="45719" cy="3048000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kstvak 21"/>
          <p:cNvSpPr txBox="1"/>
          <p:nvPr/>
        </p:nvSpPr>
        <p:spPr>
          <a:xfrm>
            <a:off x="5181240" y="2611581"/>
            <a:ext cx="412292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sz="1600" dirty="0"/>
              <a:t>02</a:t>
            </a:r>
          </a:p>
        </p:txBody>
      </p:sp>
      <p:sp>
        <p:nvSpPr>
          <p:cNvPr id="23" name="Rechthoek 22"/>
          <p:cNvSpPr/>
          <p:nvPr/>
        </p:nvSpPr>
        <p:spPr bwMode="auto">
          <a:xfrm rot="8134441">
            <a:off x="4015371" y="2484932"/>
            <a:ext cx="45719" cy="3048000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kstvak 23"/>
          <p:cNvSpPr txBox="1"/>
          <p:nvPr/>
        </p:nvSpPr>
        <p:spPr>
          <a:xfrm>
            <a:off x="5557949" y="4290961"/>
            <a:ext cx="412292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sz="1600" dirty="0"/>
              <a:t>04</a:t>
            </a:r>
          </a:p>
        </p:txBody>
      </p:sp>
      <p:sp>
        <p:nvSpPr>
          <p:cNvPr id="25" name="Tekstvak 24"/>
          <p:cNvSpPr txBox="1"/>
          <p:nvPr/>
        </p:nvSpPr>
        <p:spPr>
          <a:xfrm>
            <a:off x="5162067" y="5081096"/>
            <a:ext cx="412292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sz="1600" dirty="0"/>
              <a:t>05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4153358" y="5518805"/>
            <a:ext cx="412292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sz="1600" dirty="0"/>
              <a:t>06</a:t>
            </a:r>
          </a:p>
        </p:txBody>
      </p:sp>
      <p:sp>
        <p:nvSpPr>
          <p:cNvPr id="27" name="Tekstvak 26"/>
          <p:cNvSpPr txBox="1"/>
          <p:nvPr/>
        </p:nvSpPr>
        <p:spPr>
          <a:xfrm>
            <a:off x="3247297" y="5473656"/>
            <a:ext cx="412292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sz="1600" dirty="0"/>
              <a:t>07</a:t>
            </a:r>
          </a:p>
        </p:txBody>
      </p:sp>
      <p:sp>
        <p:nvSpPr>
          <p:cNvPr id="28" name="Tekstvak 27"/>
          <p:cNvSpPr txBox="1"/>
          <p:nvPr/>
        </p:nvSpPr>
        <p:spPr>
          <a:xfrm>
            <a:off x="2381750" y="5066508"/>
            <a:ext cx="412292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sz="1600" dirty="0"/>
              <a:t>08</a:t>
            </a:r>
          </a:p>
        </p:txBody>
      </p:sp>
      <p:sp>
        <p:nvSpPr>
          <p:cNvPr id="29" name="Tekstvak 28"/>
          <p:cNvSpPr txBox="1"/>
          <p:nvPr/>
        </p:nvSpPr>
        <p:spPr>
          <a:xfrm>
            <a:off x="1998926" y="4178677"/>
            <a:ext cx="412292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sz="1600" dirty="0"/>
              <a:t>09</a:t>
            </a:r>
          </a:p>
        </p:txBody>
      </p:sp>
      <p:sp>
        <p:nvSpPr>
          <p:cNvPr id="30" name="Tekstvak 29"/>
          <p:cNvSpPr txBox="1"/>
          <p:nvPr/>
        </p:nvSpPr>
        <p:spPr>
          <a:xfrm>
            <a:off x="2063120" y="3290368"/>
            <a:ext cx="412292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sz="1600" dirty="0"/>
              <a:t>10</a:t>
            </a:r>
          </a:p>
        </p:txBody>
      </p:sp>
      <p:sp>
        <p:nvSpPr>
          <p:cNvPr id="31" name="Tekstvak 30"/>
          <p:cNvSpPr txBox="1"/>
          <p:nvPr/>
        </p:nvSpPr>
        <p:spPr>
          <a:xfrm>
            <a:off x="2504833" y="2571458"/>
            <a:ext cx="397032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sz="1600" dirty="0"/>
              <a:t>11</a:t>
            </a:r>
          </a:p>
        </p:txBody>
      </p:sp>
      <p:sp>
        <p:nvSpPr>
          <p:cNvPr id="32" name="Rechthoek: afgeronde hoeken 31"/>
          <p:cNvSpPr/>
          <p:nvPr/>
        </p:nvSpPr>
        <p:spPr bwMode="auto">
          <a:xfrm>
            <a:off x="2972088" y="3049169"/>
            <a:ext cx="455839" cy="344639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CET</a:t>
            </a:r>
            <a:endParaRPr kumimoji="0" lang="nl-B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Tekstvak 32"/>
          <p:cNvSpPr txBox="1"/>
          <p:nvPr/>
        </p:nvSpPr>
        <p:spPr>
          <a:xfrm>
            <a:off x="1084940" y="5993269"/>
            <a:ext cx="7121758" cy="307777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nl-BE" sz="1400" dirty="0" err="1"/>
              <a:t>Vb</a:t>
            </a:r>
            <a:r>
              <a:rPr lang="nl-BE" sz="1400" dirty="0"/>
              <a:t>: “BBT, </a:t>
            </a:r>
            <a:r>
              <a:rPr lang="nl-BE" sz="1400" dirty="0" err="1"/>
              <a:t>this</a:t>
            </a:r>
            <a:r>
              <a:rPr lang="nl-BE" sz="1400" dirty="0"/>
              <a:t> is CET, we bevinden ons op de hoek BRAVO-CHARLIE op 11 uur OVER” </a:t>
            </a:r>
          </a:p>
        </p:txBody>
      </p:sp>
    </p:spTree>
    <p:extLst>
      <p:ext uri="{BB962C8B-B14F-4D97-AF65-F5344CB8AC3E}">
        <p14:creationId xmlns:p14="http://schemas.microsoft.com/office/powerpoint/2010/main" val="20533543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858078" y="2286000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858078" y="2286000"/>
            <a:ext cx="7010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Elk slachtoffer!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Niet langer dan 5 sec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Zoeken naar: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BE" dirty="0"/>
              <a:t>Messen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BE" dirty="0"/>
              <a:t>Vuurwapens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BE" dirty="0"/>
              <a:t>Granaten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nl-BE" dirty="0" err="1"/>
              <a:t>IED’s</a:t>
            </a:r>
            <a:endParaRPr lang="nl-BE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81200"/>
            <a:ext cx="3548543" cy="470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844824" y="228600"/>
            <a:ext cx="7554912" cy="974725"/>
          </a:xfrm>
        </p:spPr>
        <p:txBody>
          <a:bodyPr/>
          <a:lstStyle/>
          <a:p>
            <a:r>
              <a:rPr lang="nl-BE" dirty="0"/>
              <a:t>Body </a:t>
            </a:r>
            <a:r>
              <a:rPr lang="nl-BE" dirty="0" err="1"/>
              <a:t>Sweep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04972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858078" y="2286000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endParaRPr lang="nl-BE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51" y="2057400"/>
            <a:ext cx="7198457" cy="403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844824" y="228600"/>
            <a:ext cx="7554912" cy="974725"/>
          </a:xfrm>
        </p:spPr>
        <p:txBody>
          <a:bodyPr/>
          <a:lstStyle/>
          <a:p>
            <a:r>
              <a:rPr lang="nl-BE" dirty="0"/>
              <a:t>Body </a:t>
            </a:r>
            <a:r>
              <a:rPr lang="nl-BE" dirty="0" err="1"/>
              <a:t>Sweep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754875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858078" y="2286000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endParaRPr lang="nl-BE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39" y="1905000"/>
            <a:ext cx="7428881" cy="4163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844824" y="228600"/>
            <a:ext cx="7554912" cy="974725"/>
          </a:xfrm>
        </p:spPr>
        <p:txBody>
          <a:bodyPr/>
          <a:lstStyle/>
          <a:p>
            <a:r>
              <a:rPr lang="nl-BE" dirty="0"/>
              <a:t>Body </a:t>
            </a:r>
            <a:r>
              <a:rPr lang="nl-BE" dirty="0" err="1"/>
              <a:t>Sweep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396147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elijkbenige driehoek 28673"/>
          <p:cNvSpPr/>
          <p:nvPr/>
        </p:nvSpPr>
        <p:spPr bwMode="auto">
          <a:xfrm rot="10800000">
            <a:off x="838200" y="2210155"/>
            <a:ext cx="7620000" cy="3886200"/>
          </a:xfrm>
          <a:prstGeom prst="triangle">
            <a:avLst>
              <a:gd name="adj" fmla="val 48437"/>
            </a:avLst>
          </a:prstGeom>
          <a:solidFill>
            <a:srgbClr val="FF0000">
              <a:alpha val="12000"/>
            </a:srgbClr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675" name="Tekstvak 4"/>
          <p:cNvSpPr txBox="1">
            <a:spLocks noChangeArrowheads="1"/>
          </p:cNvSpPr>
          <p:nvPr/>
        </p:nvSpPr>
        <p:spPr bwMode="auto">
          <a:xfrm>
            <a:off x="1583458" y="1676400"/>
            <a:ext cx="75438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nl-BE" sz="2000" dirty="0"/>
          </a:p>
          <a:p>
            <a:pPr>
              <a:buFont typeface="Arial" charset="0"/>
              <a:buChar char="•"/>
            </a:pPr>
            <a:endParaRPr lang="nl-BE" sz="2000" dirty="0"/>
          </a:p>
          <a:p>
            <a:endParaRPr lang="nl-BE" sz="2000" dirty="0"/>
          </a:p>
          <a:p>
            <a:pPr algn="ctr"/>
            <a:endParaRPr lang="nl-BE" sz="2000" u="sng" dirty="0"/>
          </a:p>
          <a:p>
            <a:endParaRPr lang="nl-BE" sz="2000" dirty="0"/>
          </a:p>
          <a:p>
            <a:endParaRPr lang="nl-BE" sz="2000" dirty="0"/>
          </a:p>
          <a:p>
            <a:pPr>
              <a:buFont typeface="Arial" charset="0"/>
              <a:buChar char="•"/>
            </a:pPr>
            <a:endParaRPr lang="nl-BE" sz="2000" dirty="0"/>
          </a:p>
          <a:p>
            <a:endParaRPr lang="nl-BE" sz="2000" dirty="0"/>
          </a:p>
          <a:p>
            <a:pPr>
              <a:buFont typeface="Arial" charset="0"/>
              <a:buChar char="•"/>
            </a:pPr>
            <a:endParaRPr lang="nl-BE" sz="2000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874643" y="1447800"/>
            <a:ext cx="72850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398463" indent="-398463" algn="l" rtl="0" eaLnBrk="0" fontAlgn="base" hangingPunct="0">
              <a:spcBef>
                <a:spcPct val="0"/>
              </a:spcBef>
              <a:spcAft>
                <a:spcPct val="0"/>
              </a:spcAft>
              <a:buSzPct val="81000"/>
              <a:buBlip>
                <a:blip r:embed="rId3"/>
              </a:buBlip>
              <a:defRPr sz="33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398463" indent="-398463" algn="l" rtl="0" eaLnBrk="0" fontAlgn="base" hangingPunct="0">
              <a:spcBef>
                <a:spcPct val="0"/>
              </a:spcBef>
              <a:spcAft>
                <a:spcPct val="0"/>
              </a:spcAft>
              <a:buSzPct val="81000"/>
              <a:buBlip>
                <a:blip r:embed="rId3"/>
              </a:buBlip>
              <a:defRPr sz="3300" b="1">
                <a:solidFill>
                  <a:schemeClr val="tx2"/>
                </a:solidFill>
                <a:latin typeface="Arial Narrow" panose="020B0606020202030204" pitchFamily="34" charset="0"/>
              </a:defRPr>
            </a:lvl2pPr>
            <a:lvl3pPr marL="398463" indent="-398463" algn="l" rtl="0" eaLnBrk="0" fontAlgn="base" hangingPunct="0">
              <a:spcBef>
                <a:spcPct val="0"/>
              </a:spcBef>
              <a:spcAft>
                <a:spcPct val="0"/>
              </a:spcAft>
              <a:buSzPct val="81000"/>
              <a:buBlip>
                <a:blip r:embed="rId3"/>
              </a:buBlip>
              <a:defRPr sz="3300" b="1">
                <a:solidFill>
                  <a:schemeClr val="tx2"/>
                </a:solidFill>
                <a:latin typeface="Arial Narrow" panose="020B0606020202030204" pitchFamily="34" charset="0"/>
              </a:defRPr>
            </a:lvl3pPr>
            <a:lvl4pPr marL="398463" indent="-398463" algn="l" rtl="0" eaLnBrk="0" fontAlgn="base" hangingPunct="0">
              <a:spcBef>
                <a:spcPct val="0"/>
              </a:spcBef>
              <a:spcAft>
                <a:spcPct val="0"/>
              </a:spcAft>
              <a:buSzPct val="81000"/>
              <a:buBlip>
                <a:blip r:embed="rId3"/>
              </a:buBlip>
              <a:defRPr sz="3300" b="1">
                <a:solidFill>
                  <a:schemeClr val="tx2"/>
                </a:solidFill>
                <a:latin typeface="Arial Narrow" panose="020B0606020202030204" pitchFamily="34" charset="0"/>
              </a:defRPr>
            </a:lvl4pPr>
            <a:lvl5pPr marL="398463" indent="-398463" algn="l" rtl="0" eaLnBrk="0" fontAlgn="base" hangingPunct="0">
              <a:spcBef>
                <a:spcPct val="0"/>
              </a:spcBef>
              <a:spcAft>
                <a:spcPct val="0"/>
              </a:spcAft>
              <a:buSzPct val="81000"/>
              <a:buBlip>
                <a:blip r:embed="rId3"/>
              </a:buBlip>
              <a:defRPr sz="3300" b="1">
                <a:solidFill>
                  <a:schemeClr val="tx2"/>
                </a:solidFill>
                <a:latin typeface="Arial Narrow" panose="020B0606020202030204" pitchFamily="34" charset="0"/>
              </a:defRPr>
            </a:lvl5pPr>
            <a:lvl6pPr marL="855663" indent="-398463" algn="l" rtl="0" fontAlgn="base">
              <a:spcBef>
                <a:spcPct val="0"/>
              </a:spcBef>
              <a:spcAft>
                <a:spcPct val="0"/>
              </a:spcAft>
              <a:buSzPct val="81000"/>
              <a:buBlip>
                <a:blip r:embed="rId3"/>
              </a:buBlip>
              <a:defRPr sz="3300" b="1">
                <a:solidFill>
                  <a:schemeClr val="tx2"/>
                </a:solidFill>
                <a:latin typeface="Arial Narrow" panose="020B0606020202030204" pitchFamily="34" charset="0"/>
              </a:defRPr>
            </a:lvl6pPr>
            <a:lvl7pPr marL="1312863" indent="-398463" algn="l" rtl="0" fontAlgn="base">
              <a:spcBef>
                <a:spcPct val="0"/>
              </a:spcBef>
              <a:spcAft>
                <a:spcPct val="0"/>
              </a:spcAft>
              <a:buSzPct val="81000"/>
              <a:buBlip>
                <a:blip r:embed="rId3"/>
              </a:buBlip>
              <a:defRPr sz="3300" b="1">
                <a:solidFill>
                  <a:schemeClr val="tx2"/>
                </a:solidFill>
                <a:latin typeface="Arial Narrow" panose="020B0606020202030204" pitchFamily="34" charset="0"/>
              </a:defRPr>
            </a:lvl7pPr>
            <a:lvl8pPr marL="1770063" indent="-398463" algn="l" rtl="0" fontAlgn="base">
              <a:spcBef>
                <a:spcPct val="0"/>
              </a:spcBef>
              <a:spcAft>
                <a:spcPct val="0"/>
              </a:spcAft>
              <a:buSzPct val="81000"/>
              <a:buBlip>
                <a:blip r:embed="rId3"/>
              </a:buBlip>
              <a:defRPr sz="3300" b="1">
                <a:solidFill>
                  <a:schemeClr val="tx2"/>
                </a:solidFill>
                <a:latin typeface="Arial Narrow" panose="020B0606020202030204" pitchFamily="34" charset="0"/>
              </a:defRPr>
            </a:lvl8pPr>
            <a:lvl9pPr marL="2227263" indent="-398463" algn="l" rtl="0" fontAlgn="base">
              <a:spcBef>
                <a:spcPct val="0"/>
              </a:spcBef>
              <a:spcAft>
                <a:spcPct val="0"/>
              </a:spcAft>
              <a:buSzPct val="81000"/>
              <a:buBlip>
                <a:blip r:embed="rId3"/>
              </a:buBlip>
              <a:defRPr sz="3300" b="1">
                <a:solidFill>
                  <a:schemeClr val="tx2"/>
                </a:solidFill>
                <a:latin typeface="Arial Narrow" panose="020B0606020202030204" pitchFamily="34" charset="0"/>
              </a:defRPr>
            </a:lvl9pPr>
          </a:lstStyle>
          <a:p>
            <a:pPr marL="0" indent="0" algn="ctr" eaLnBrk="1" hangingPunct="1">
              <a:buFontTx/>
              <a:buNone/>
            </a:pPr>
            <a:r>
              <a:rPr lang="nl-BE" altLang="en-US" sz="2800" dirty="0">
                <a:solidFill>
                  <a:schemeClr val="tx1"/>
                </a:solidFill>
              </a:rPr>
              <a:t>Veiligheidshoek</a:t>
            </a:r>
          </a:p>
        </p:txBody>
      </p:sp>
      <p:cxnSp>
        <p:nvCxnSpPr>
          <p:cNvPr id="30" name="Rechte verbindingslijn 29"/>
          <p:cNvCxnSpPr/>
          <p:nvPr/>
        </p:nvCxnSpPr>
        <p:spPr bwMode="auto">
          <a:xfrm flipV="1">
            <a:off x="4770000" y="2210155"/>
            <a:ext cx="0" cy="3806353"/>
          </a:xfrm>
          <a:prstGeom prst="line">
            <a:avLst/>
          </a:prstGeom>
          <a:solidFill>
            <a:srgbClr val="D2D2C6"/>
          </a:solidFill>
          <a:ln w="63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69273" y="5007979"/>
            <a:ext cx="2285999" cy="1509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Blokboog 27"/>
          <p:cNvSpPr/>
          <p:nvPr/>
        </p:nvSpPr>
        <p:spPr bwMode="auto">
          <a:xfrm rot="5400000">
            <a:off x="3341879" y="4103879"/>
            <a:ext cx="2916080" cy="2896962"/>
          </a:xfrm>
          <a:prstGeom prst="blockArc">
            <a:avLst>
              <a:gd name="adj1" fmla="val 7121196"/>
              <a:gd name="adj2" fmla="val 14223430"/>
              <a:gd name="adj3" fmla="val 0"/>
            </a:avLst>
          </a:prstGeom>
          <a:solidFill>
            <a:srgbClr val="D2D2C6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673" name="Tekstvak 28672"/>
          <p:cNvSpPr txBox="1"/>
          <p:nvPr/>
        </p:nvSpPr>
        <p:spPr>
          <a:xfrm>
            <a:off x="5410200" y="3962756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srgbClr val="7030A0"/>
                </a:solidFill>
              </a:rPr>
              <a:t>45°</a:t>
            </a:r>
          </a:p>
        </p:txBody>
      </p:sp>
      <p:sp>
        <p:nvSpPr>
          <p:cNvPr id="42" name="Tekstvak 41"/>
          <p:cNvSpPr txBox="1"/>
          <p:nvPr/>
        </p:nvSpPr>
        <p:spPr>
          <a:xfrm>
            <a:off x="3810000" y="3962756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srgbClr val="7030A0"/>
                </a:solidFill>
              </a:rPr>
              <a:t>45°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844824" y="228600"/>
            <a:ext cx="7554912" cy="974725"/>
          </a:xfrm>
        </p:spPr>
        <p:txBody>
          <a:bodyPr/>
          <a:lstStyle/>
          <a:p>
            <a:r>
              <a:rPr lang="nl-BE" dirty="0"/>
              <a:t>Veiligheidshoek</a:t>
            </a:r>
          </a:p>
        </p:txBody>
      </p:sp>
    </p:spTree>
    <p:extLst>
      <p:ext uri="{BB962C8B-B14F-4D97-AF65-F5344CB8AC3E}">
        <p14:creationId xmlns:p14="http://schemas.microsoft.com/office/powerpoint/2010/main" val="3304359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9B35AE9-D5AB-46ED-B1B9-B0AD13FED51F}" type="slidenum">
              <a:rPr lang="nl-NL" sz="1500" smtClean="0">
                <a:solidFill>
                  <a:srgbClr val="6B645E"/>
                </a:solidFill>
                <a:cs typeface="Arial" charset="0"/>
              </a:rPr>
              <a:pPr/>
              <a:t>4</a:t>
            </a:fld>
            <a:endParaRPr lang="nl-NL" sz="1500">
              <a:solidFill>
                <a:srgbClr val="6B645E"/>
              </a:solidFill>
              <a:cs typeface="Arial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69" y="1737567"/>
            <a:ext cx="7077500" cy="4708524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81000" y="1524000"/>
            <a:ext cx="5638800" cy="4922091"/>
          </a:xfrm>
          <a:prstGeom prst="rect">
            <a:avLst/>
          </a:prstGeom>
          <a:solidFill>
            <a:srgbClr val="7F7F7F">
              <a:alpha val="38824"/>
            </a:srgbClr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4663" indent="-146050" algn="l" rtl="0" eaLnBrk="0" fontAlgn="base" hangingPunct="0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Char char="-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8175" indent="-147638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700" lvl="1" indent="-571500" eaLnBrk="1" hangingPunct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nl-NL" sz="2000" b="1" dirty="0">
                <a:ln w="3175">
                  <a:solidFill>
                    <a:schemeClr val="accent2">
                      <a:lumMod val="20000"/>
                      <a:lumOff val="80000"/>
                    </a:schemeClr>
                  </a:solidFill>
                  <a:prstDash val="solid"/>
                </a:ln>
              </a:rPr>
              <a:t>Zonering</a:t>
            </a:r>
          </a:p>
          <a:p>
            <a:pPr marL="1028700" lvl="1" indent="-571500" eaLnBrk="1" hangingPunct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nl-NL" sz="2000" b="1" dirty="0">
                <a:ln w="3175">
                  <a:solidFill>
                    <a:schemeClr val="accent2">
                      <a:lumMod val="20000"/>
                      <a:lumOff val="80000"/>
                    </a:schemeClr>
                  </a:solidFill>
                  <a:prstDash val="solid"/>
                </a:ln>
              </a:rPr>
              <a:t>Inzetdomein &amp; Omkadering</a:t>
            </a:r>
          </a:p>
          <a:p>
            <a:pPr marL="1028700" lvl="1" indent="-571500" eaLnBrk="1" hangingPunct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nl-NL" sz="2000" b="1" dirty="0">
                <a:ln w="3175">
                  <a:solidFill>
                    <a:schemeClr val="accent2">
                      <a:lumMod val="20000"/>
                      <a:lumOff val="80000"/>
                    </a:schemeClr>
                  </a:solidFill>
                  <a:prstDash val="solid"/>
                </a:ln>
              </a:rPr>
              <a:t>Samenstelling en taken</a:t>
            </a:r>
          </a:p>
          <a:p>
            <a:pPr marL="1028700" lvl="1" indent="-571500" eaLnBrk="1" hangingPunct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nl-NL" sz="2000" b="1" dirty="0">
                <a:ln w="3175">
                  <a:solidFill>
                    <a:schemeClr val="accent2">
                      <a:lumMod val="20000"/>
                      <a:lumOff val="80000"/>
                    </a:schemeClr>
                  </a:solidFill>
                  <a:prstDash val="solid"/>
                </a:ln>
              </a:rPr>
              <a:t>Materiaal</a:t>
            </a:r>
          </a:p>
          <a:p>
            <a:pPr marL="1028700" lvl="1" indent="-571500" eaLnBrk="1" hangingPunct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nl-NL" sz="2000" b="1" dirty="0">
                <a:ln w="3175">
                  <a:solidFill>
                    <a:schemeClr val="accent2">
                      <a:lumMod val="20000"/>
                      <a:lumOff val="80000"/>
                    </a:schemeClr>
                  </a:solidFill>
                  <a:prstDash val="solid"/>
                </a:ln>
              </a:rPr>
              <a:t>Inzethouding</a:t>
            </a:r>
          </a:p>
          <a:p>
            <a:pPr marL="1028700" lvl="1" indent="-571500" eaLnBrk="1" hangingPunct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nl-NL" sz="2000" b="1" dirty="0">
                <a:ln w="3175">
                  <a:solidFill>
                    <a:schemeClr val="accent2">
                      <a:lumMod val="20000"/>
                      <a:lumOff val="80000"/>
                    </a:schemeClr>
                  </a:solidFill>
                  <a:prstDash val="solid"/>
                </a:ln>
              </a:rPr>
              <a:t>Codewoorden</a:t>
            </a:r>
          </a:p>
          <a:p>
            <a:pPr marL="1028700" lvl="1" indent="-571500" eaLnBrk="1" hangingPunct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nl-NL" sz="2000" b="1" dirty="0">
                <a:ln w="3175">
                  <a:solidFill>
                    <a:schemeClr val="accent2">
                      <a:lumMod val="20000"/>
                      <a:lumOff val="80000"/>
                    </a:schemeClr>
                  </a:solidFill>
                  <a:prstDash val="solid"/>
                </a:ln>
              </a:rPr>
              <a:t>Handsignalen</a:t>
            </a:r>
          </a:p>
          <a:p>
            <a:pPr marL="1028700" lvl="1" indent="-571500" eaLnBrk="1" hangingPunct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nl-NL" sz="2000" b="1" dirty="0" err="1">
                <a:ln w="3175">
                  <a:solidFill>
                    <a:schemeClr val="accent2">
                      <a:lumMod val="20000"/>
                      <a:lumOff val="80000"/>
                    </a:schemeClr>
                  </a:solidFill>
                  <a:prstDash val="solid"/>
                </a:ln>
              </a:rPr>
              <a:t>Doelsaanduiding</a:t>
            </a:r>
            <a:endParaRPr lang="nl-NL" sz="2000" b="1" dirty="0">
              <a:ln w="3175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</a:ln>
            </a:endParaRPr>
          </a:p>
          <a:p>
            <a:pPr marL="1028700" lvl="1" indent="-571500" eaLnBrk="1" hangingPunct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nl-NL" sz="2000" b="1" dirty="0">
                <a:ln w="3175">
                  <a:solidFill>
                    <a:schemeClr val="accent2">
                      <a:lumMod val="20000"/>
                      <a:lumOff val="80000"/>
                    </a:schemeClr>
                  </a:solidFill>
                  <a:prstDash val="solid"/>
                </a:ln>
              </a:rPr>
              <a:t>Body </a:t>
            </a:r>
            <a:r>
              <a:rPr lang="nl-NL" sz="2000" b="1" dirty="0" err="1">
                <a:ln w="3175">
                  <a:solidFill>
                    <a:schemeClr val="accent2">
                      <a:lumMod val="20000"/>
                      <a:lumOff val="80000"/>
                    </a:schemeClr>
                  </a:solidFill>
                  <a:prstDash val="solid"/>
                </a:ln>
              </a:rPr>
              <a:t>Sweep</a:t>
            </a:r>
            <a:endParaRPr lang="nl-NL" sz="2000" b="1" dirty="0">
              <a:ln w="3175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</a:ln>
            </a:endParaRPr>
          </a:p>
          <a:p>
            <a:pPr marL="1028700" lvl="1" indent="-571500" eaLnBrk="1" hangingPunct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nl-NL" sz="2000" b="1" dirty="0">
                <a:ln w="3175">
                  <a:solidFill>
                    <a:schemeClr val="accent2">
                      <a:lumMod val="20000"/>
                      <a:lumOff val="80000"/>
                    </a:schemeClr>
                  </a:solidFill>
                  <a:prstDash val="solid"/>
                </a:ln>
              </a:rPr>
              <a:t>Veiligheidshoek &amp; Tactische driehoek</a:t>
            </a:r>
          </a:p>
          <a:p>
            <a:pPr marL="1028700" lvl="1" indent="-571500" eaLnBrk="1" hangingPunct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nl-NL" sz="2000" b="1" dirty="0">
                <a:ln w="3175">
                  <a:solidFill>
                    <a:schemeClr val="accent2">
                      <a:lumMod val="20000"/>
                      <a:lumOff val="80000"/>
                    </a:schemeClr>
                  </a:solidFill>
                  <a:prstDash val="solid"/>
                </a:ln>
              </a:rPr>
              <a:t>Verdachte zaken</a:t>
            </a:r>
          </a:p>
          <a:p>
            <a:pPr marL="1028700" lvl="1" indent="-571500" eaLnBrk="1" hangingPunct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nl-NL" sz="2000" b="1" dirty="0" err="1">
                <a:ln w="3175">
                  <a:solidFill>
                    <a:schemeClr val="accent2">
                      <a:lumMod val="20000"/>
                      <a:lumOff val="80000"/>
                    </a:schemeClr>
                  </a:solidFill>
                  <a:prstDash val="solid"/>
                </a:ln>
              </a:rPr>
              <a:t>Drill</a:t>
            </a:r>
            <a:r>
              <a:rPr lang="nl-NL" sz="2000" b="1" dirty="0">
                <a:ln w="3175">
                  <a:solidFill>
                    <a:schemeClr val="accent2">
                      <a:lumMod val="20000"/>
                      <a:lumOff val="80000"/>
                    </a:schemeClr>
                  </a:solidFill>
                  <a:prstDash val="solid"/>
                </a:ln>
              </a:rPr>
              <a:t> granaat</a:t>
            </a:r>
          </a:p>
          <a:p>
            <a:pPr marL="1028700" lvl="1" indent="-571500" eaLnBrk="1" hangingPunct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nl-NL" sz="2000" b="1" dirty="0">
                <a:ln w="3175">
                  <a:solidFill>
                    <a:schemeClr val="accent2">
                      <a:lumMod val="20000"/>
                      <a:lumOff val="80000"/>
                    </a:schemeClr>
                  </a:solidFill>
                  <a:prstDash val="solid"/>
                </a:ln>
              </a:rPr>
              <a:t>Aandachtspunten</a:t>
            </a:r>
          </a:p>
          <a:p>
            <a:pPr marL="457200" lvl="1" indent="0" eaLnBrk="1" hangingPunct="1">
              <a:lnSpc>
                <a:spcPct val="100000"/>
              </a:lnSpc>
              <a:buNone/>
            </a:pPr>
            <a:endParaRPr lang="nl-NL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</a:endParaRPr>
          </a:p>
          <a:p>
            <a:pPr marL="857250" lvl="1" indent="-400050" eaLnBrk="1" hangingPunct="1">
              <a:lnSpc>
                <a:spcPct val="100000"/>
              </a:lnSpc>
              <a:buFontTx/>
              <a:buAutoNum type="arabicPeriod"/>
            </a:pPr>
            <a:endParaRPr lang="nl-NL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</a:endParaRPr>
          </a:p>
          <a:p>
            <a:pPr marL="857250" lvl="1" indent="-400050" eaLnBrk="1" hangingPunct="1">
              <a:lnSpc>
                <a:spcPct val="100000"/>
              </a:lnSpc>
              <a:buFontTx/>
              <a:buAutoNum type="arabicPeriod"/>
            </a:pPr>
            <a:endParaRPr lang="nl-NL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</a:endParaRPr>
          </a:p>
          <a:p>
            <a:pPr marL="857250" lvl="1" indent="-400050" eaLnBrk="1" hangingPunct="1">
              <a:lnSpc>
                <a:spcPct val="100000"/>
              </a:lnSpc>
              <a:buFontTx/>
              <a:buAutoNum type="arabicPeriod"/>
            </a:pPr>
            <a:endParaRPr lang="nl-NL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Inhoud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/>
          <p:cNvGrpSpPr/>
          <p:nvPr/>
        </p:nvGrpSpPr>
        <p:grpSpPr>
          <a:xfrm rot="17739830">
            <a:off x="150513" y="3575473"/>
            <a:ext cx="3581400" cy="2248357"/>
            <a:chOff x="838200" y="2438399"/>
            <a:chExt cx="7620000" cy="4695496"/>
          </a:xfrm>
        </p:grpSpPr>
        <p:sp>
          <p:nvSpPr>
            <p:cNvPr id="25" name="Gelijkbenige driehoek 24"/>
            <p:cNvSpPr/>
            <p:nvPr/>
          </p:nvSpPr>
          <p:spPr bwMode="auto">
            <a:xfrm rot="10800000">
              <a:off x="838200" y="2438399"/>
              <a:ext cx="7620000" cy="3886200"/>
            </a:xfrm>
            <a:prstGeom prst="triangle">
              <a:avLst>
                <a:gd name="adj" fmla="val 48437"/>
              </a:avLst>
            </a:prstGeom>
            <a:solidFill>
              <a:srgbClr val="FF0000">
                <a:alpha val="12000"/>
              </a:srgbClr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B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26" name="Rechte verbindingslijn 25"/>
            <p:cNvCxnSpPr/>
            <p:nvPr/>
          </p:nvCxnSpPr>
          <p:spPr bwMode="auto">
            <a:xfrm flipV="1">
              <a:off x="4770000" y="2438399"/>
              <a:ext cx="0" cy="3806353"/>
            </a:xfrm>
            <a:prstGeom prst="line">
              <a:avLst/>
            </a:prstGeom>
            <a:solidFill>
              <a:srgbClr val="D2D2C6"/>
            </a:solidFill>
            <a:ln w="6350" cap="flat" cmpd="sng" algn="ctr">
              <a:solidFill>
                <a:schemeClr val="tx2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269273" y="5236223"/>
              <a:ext cx="2285999" cy="1509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" name="Groep 32"/>
          <p:cNvGrpSpPr/>
          <p:nvPr/>
        </p:nvGrpSpPr>
        <p:grpSpPr>
          <a:xfrm rot="20722155">
            <a:off x="1590038" y="2351640"/>
            <a:ext cx="3581400" cy="2248357"/>
            <a:chOff x="838200" y="2438399"/>
            <a:chExt cx="7620000" cy="4695496"/>
          </a:xfrm>
        </p:grpSpPr>
        <p:sp>
          <p:nvSpPr>
            <p:cNvPr id="34" name="Gelijkbenige driehoek 33"/>
            <p:cNvSpPr/>
            <p:nvPr/>
          </p:nvSpPr>
          <p:spPr bwMode="auto">
            <a:xfrm rot="10800000">
              <a:off x="838200" y="2438399"/>
              <a:ext cx="7620000" cy="3886200"/>
            </a:xfrm>
            <a:prstGeom prst="triangle">
              <a:avLst>
                <a:gd name="adj" fmla="val 48437"/>
              </a:avLst>
            </a:prstGeom>
            <a:solidFill>
              <a:srgbClr val="FF0000">
                <a:alpha val="12000"/>
              </a:srgbClr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B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35" name="Rechte verbindingslijn 34"/>
            <p:cNvCxnSpPr/>
            <p:nvPr/>
          </p:nvCxnSpPr>
          <p:spPr bwMode="auto">
            <a:xfrm flipV="1">
              <a:off x="4770000" y="2438399"/>
              <a:ext cx="0" cy="3806353"/>
            </a:xfrm>
            <a:prstGeom prst="line">
              <a:avLst/>
            </a:prstGeom>
            <a:solidFill>
              <a:srgbClr val="D2D2C6"/>
            </a:solidFill>
            <a:ln w="6350" cap="flat" cmpd="sng" algn="ctr">
              <a:solidFill>
                <a:schemeClr val="tx2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269273" y="5236223"/>
              <a:ext cx="2285999" cy="1509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7" name="Groep 36"/>
          <p:cNvGrpSpPr/>
          <p:nvPr/>
        </p:nvGrpSpPr>
        <p:grpSpPr>
          <a:xfrm rot="433237">
            <a:off x="4084489" y="2255771"/>
            <a:ext cx="3581400" cy="2168659"/>
            <a:chOff x="-535674" y="2221437"/>
            <a:chExt cx="7620000" cy="4529052"/>
          </a:xfrm>
        </p:grpSpPr>
        <p:sp>
          <p:nvSpPr>
            <p:cNvPr id="38" name="Gelijkbenige driehoek 37"/>
            <p:cNvSpPr/>
            <p:nvPr/>
          </p:nvSpPr>
          <p:spPr bwMode="auto">
            <a:xfrm rot="10800000">
              <a:off x="-535674" y="2221437"/>
              <a:ext cx="7620000" cy="3886201"/>
            </a:xfrm>
            <a:prstGeom prst="triangle">
              <a:avLst>
                <a:gd name="adj" fmla="val 48437"/>
              </a:avLst>
            </a:prstGeom>
            <a:solidFill>
              <a:srgbClr val="FF0000">
                <a:alpha val="12000"/>
              </a:srgbClr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B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39" name="Rechte verbindingslijn 38"/>
            <p:cNvCxnSpPr/>
            <p:nvPr/>
          </p:nvCxnSpPr>
          <p:spPr bwMode="auto">
            <a:xfrm flipV="1">
              <a:off x="3480746" y="2235690"/>
              <a:ext cx="0" cy="3806353"/>
            </a:xfrm>
            <a:prstGeom prst="line">
              <a:avLst/>
            </a:prstGeom>
            <a:solidFill>
              <a:srgbClr val="D2D2C6"/>
            </a:solidFill>
            <a:ln w="6350" cap="flat" cmpd="sng" algn="ctr">
              <a:solidFill>
                <a:schemeClr val="tx2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985409" y="4852817"/>
              <a:ext cx="2285998" cy="1509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3" name="Groep 42"/>
          <p:cNvGrpSpPr/>
          <p:nvPr/>
        </p:nvGrpSpPr>
        <p:grpSpPr>
          <a:xfrm rot="3494775">
            <a:off x="4755800" y="3924336"/>
            <a:ext cx="3581400" cy="2248357"/>
            <a:chOff x="838200" y="2438399"/>
            <a:chExt cx="7620000" cy="4695496"/>
          </a:xfrm>
        </p:grpSpPr>
        <p:sp>
          <p:nvSpPr>
            <p:cNvPr id="44" name="Gelijkbenige driehoek 43"/>
            <p:cNvSpPr/>
            <p:nvPr/>
          </p:nvSpPr>
          <p:spPr bwMode="auto">
            <a:xfrm rot="10800000">
              <a:off x="838200" y="2438399"/>
              <a:ext cx="7620000" cy="3886200"/>
            </a:xfrm>
            <a:prstGeom prst="triangle">
              <a:avLst>
                <a:gd name="adj" fmla="val 48437"/>
              </a:avLst>
            </a:prstGeom>
            <a:solidFill>
              <a:srgbClr val="FF0000">
                <a:alpha val="12000"/>
              </a:srgbClr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B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45" name="Rechte verbindingslijn 44"/>
            <p:cNvCxnSpPr/>
            <p:nvPr/>
          </p:nvCxnSpPr>
          <p:spPr bwMode="auto">
            <a:xfrm flipV="1">
              <a:off x="4770000" y="2438399"/>
              <a:ext cx="0" cy="3806353"/>
            </a:xfrm>
            <a:prstGeom prst="line">
              <a:avLst/>
            </a:prstGeom>
            <a:solidFill>
              <a:srgbClr val="D2D2C6"/>
            </a:solidFill>
            <a:ln w="6350" cap="flat" cmpd="sng" algn="ctr">
              <a:solidFill>
                <a:schemeClr val="tx2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46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269273" y="5236223"/>
              <a:ext cx="2285999" cy="1509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8" name="Groep 47"/>
          <p:cNvGrpSpPr/>
          <p:nvPr/>
        </p:nvGrpSpPr>
        <p:grpSpPr>
          <a:xfrm rot="1070298">
            <a:off x="6653514" y="4631642"/>
            <a:ext cx="3581400" cy="2248357"/>
            <a:chOff x="838200" y="2438399"/>
            <a:chExt cx="7620000" cy="4695496"/>
          </a:xfrm>
        </p:grpSpPr>
        <p:sp>
          <p:nvSpPr>
            <p:cNvPr id="49" name="Gelijkbenige driehoek 48"/>
            <p:cNvSpPr/>
            <p:nvPr/>
          </p:nvSpPr>
          <p:spPr bwMode="auto">
            <a:xfrm rot="10800000">
              <a:off x="838200" y="2438399"/>
              <a:ext cx="7620000" cy="3886200"/>
            </a:xfrm>
            <a:prstGeom prst="triangle">
              <a:avLst>
                <a:gd name="adj" fmla="val 48437"/>
              </a:avLst>
            </a:prstGeom>
            <a:solidFill>
              <a:srgbClr val="FF0000">
                <a:alpha val="12000"/>
              </a:srgbClr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B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50" name="Rechte verbindingslijn 49"/>
            <p:cNvCxnSpPr/>
            <p:nvPr/>
          </p:nvCxnSpPr>
          <p:spPr bwMode="auto">
            <a:xfrm flipV="1">
              <a:off x="4770000" y="2438399"/>
              <a:ext cx="0" cy="3806353"/>
            </a:xfrm>
            <a:prstGeom prst="line">
              <a:avLst/>
            </a:prstGeom>
            <a:solidFill>
              <a:srgbClr val="D2D2C6"/>
            </a:solidFill>
            <a:ln w="6350" cap="flat" cmpd="sng" algn="ctr">
              <a:solidFill>
                <a:schemeClr val="tx2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269273" y="5236223"/>
              <a:ext cx="2285999" cy="1509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Vrije vorm 10"/>
          <p:cNvSpPr/>
          <p:nvPr/>
        </p:nvSpPr>
        <p:spPr bwMode="auto">
          <a:xfrm>
            <a:off x="765545" y="4008474"/>
            <a:ext cx="7311656" cy="2849526"/>
          </a:xfrm>
          <a:custGeom>
            <a:avLst/>
            <a:gdLst>
              <a:gd name="connsiteX0" fmla="*/ 159489 w 7453423"/>
              <a:gd name="connsiteY0" fmla="*/ 2721935 h 2849526"/>
              <a:gd name="connsiteX1" fmla="*/ 1924493 w 7453423"/>
              <a:gd name="connsiteY1" fmla="*/ 1307805 h 2849526"/>
              <a:gd name="connsiteX2" fmla="*/ 2775098 w 7453423"/>
              <a:gd name="connsiteY2" fmla="*/ 393405 h 2849526"/>
              <a:gd name="connsiteX3" fmla="*/ 5124893 w 7453423"/>
              <a:gd name="connsiteY3" fmla="*/ 0 h 2849526"/>
              <a:gd name="connsiteX4" fmla="*/ 4954772 w 7453423"/>
              <a:gd name="connsiteY4" fmla="*/ 1212112 h 2849526"/>
              <a:gd name="connsiteX5" fmla="*/ 5061098 w 7453423"/>
              <a:gd name="connsiteY5" fmla="*/ 1594884 h 2849526"/>
              <a:gd name="connsiteX6" fmla="*/ 7134447 w 7453423"/>
              <a:gd name="connsiteY6" fmla="*/ 2434856 h 2849526"/>
              <a:gd name="connsiteX7" fmla="*/ 7453423 w 7453423"/>
              <a:gd name="connsiteY7" fmla="*/ 2849526 h 2849526"/>
              <a:gd name="connsiteX8" fmla="*/ 0 w 7453423"/>
              <a:gd name="connsiteY8" fmla="*/ 2849526 h 2849526"/>
              <a:gd name="connsiteX9" fmla="*/ 159489 w 7453423"/>
              <a:gd name="connsiteY9" fmla="*/ 2721935 h 2849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53423" h="2849526">
                <a:moveTo>
                  <a:pt x="159489" y="2721935"/>
                </a:moveTo>
                <a:lnTo>
                  <a:pt x="1924493" y="1307805"/>
                </a:lnTo>
                <a:lnTo>
                  <a:pt x="2775098" y="393405"/>
                </a:lnTo>
                <a:lnTo>
                  <a:pt x="5124893" y="0"/>
                </a:lnTo>
                <a:lnTo>
                  <a:pt x="4954772" y="1212112"/>
                </a:lnTo>
                <a:lnTo>
                  <a:pt x="5061098" y="1594884"/>
                </a:lnTo>
                <a:lnTo>
                  <a:pt x="7134447" y="2434856"/>
                </a:lnTo>
                <a:lnTo>
                  <a:pt x="7453423" y="2849526"/>
                </a:lnTo>
                <a:lnTo>
                  <a:pt x="0" y="2849526"/>
                </a:lnTo>
                <a:lnTo>
                  <a:pt x="159489" y="272193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Vrije vorm 13"/>
          <p:cNvSpPr/>
          <p:nvPr/>
        </p:nvSpPr>
        <p:spPr bwMode="auto">
          <a:xfrm>
            <a:off x="122830" y="2442949"/>
            <a:ext cx="8959755" cy="4401403"/>
          </a:xfrm>
          <a:custGeom>
            <a:avLst/>
            <a:gdLst>
              <a:gd name="connsiteX0" fmla="*/ 34119 w 8959755"/>
              <a:gd name="connsiteY0" fmla="*/ 3377821 h 4401403"/>
              <a:gd name="connsiteX1" fmla="*/ 2511188 w 8959755"/>
              <a:gd name="connsiteY1" fmla="*/ 2531660 h 4401403"/>
              <a:gd name="connsiteX2" fmla="*/ 1808328 w 8959755"/>
              <a:gd name="connsiteY2" fmla="*/ 736979 h 4401403"/>
              <a:gd name="connsiteX3" fmla="*/ 3507474 w 8959755"/>
              <a:gd name="connsiteY3" fmla="*/ 1740090 h 4401403"/>
              <a:gd name="connsiteX4" fmla="*/ 4428698 w 8959755"/>
              <a:gd name="connsiteY4" fmla="*/ 0 h 4401403"/>
              <a:gd name="connsiteX5" fmla="*/ 5711588 w 8959755"/>
              <a:gd name="connsiteY5" fmla="*/ 1658203 h 4401403"/>
              <a:gd name="connsiteX6" fmla="*/ 6257498 w 8959755"/>
              <a:gd name="connsiteY6" fmla="*/ 1214651 h 4401403"/>
              <a:gd name="connsiteX7" fmla="*/ 5841242 w 8959755"/>
              <a:gd name="connsiteY7" fmla="*/ 3043451 h 4401403"/>
              <a:gd name="connsiteX8" fmla="*/ 7861110 w 8959755"/>
              <a:gd name="connsiteY8" fmla="*/ 3432412 h 4401403"/>
              <a:gd name="connsiteX9" fmla="*/ 8147713 w 8959755"/>
              <a:gd name="connsiteY9" fmla="*/ 4032914 h 4401403"/>
              <a:gd name="connsiteX10" fmla="*/ 8959755 w 8959755"/>
              <a:gd name="connsiteY10" fmla="*/ 3582538 h 4401403"/>
              <a:gd name="connsiteX11" fmla="*/ 8952931 w 8959755"/>
              <a:gd name="connsiteY11" fmla="*/ 4387755 h 4401403"/>
              <a:gd name="connsiteX12" fmla="*/ 7922525 w 8959755"/>
              <a:gd name="connsiteY12" fmla="*/ 4374108 h 4401403"/>
              <a:gd name="connsiteX13" fmla="*/ 7642746 w 8959755"/>
              <a:gd name="connsiteY13" fmla="*/ 3998794 h 4401403"/>
              <a:gd name="connsiteX14" fmla="*/ 5602406 w 8959755"/>
              <a:gd name="connsiteY14" fmla="*/ 3152633 h 4401403"/>
              <a:gd name="connsiteX15" fmla="*/ 5506871 w 8959755"/>
              <a:gd name="connsiteY15" fmla="*/ 2777320 h 4401403"/>
              <a:gd name="connsiteX16" fmla="*/ 5670645 w 8959755"/>
              <a:gd name="connsiteY16" fmla="*/ 1569493 h 4401403"/>
              <a:gd name="connsiteX17" fmla="*/ 3357349 w 8959755"/>
              <a:gd name="connsiteY17" fmla="*/ 1958454 h 4401403"/>
              <a:gd name="connsiteX18" fmla="*/ 2497540 w 8959755"/>
              <a:gd name="connsiteY18" fmla="*/ 2900150 h 4401403"/>
              <a:gd name="connsiteX19" fmla="*/ 648269 w 8959755"/>
              <a:gd name="connsiteY19" fmla="*/ 4401403 h 4401403"/>
              <a:gd name="connsiteX20" fmla="*/ 0 w 8959755"/>
              <a:gd name="connsiteY20" fmla="*/ 4387755 h 4401403"/>
              <a:gd name="connsiteX21" fmla="*/ 34119 w 8959755"/>
              <a:gd name="connsiteY21" fmla="*/ 3377821 h 4401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959755" h="4401403">
                <a:moveTo>
                  <a:pt x="34119" y="3377821"/>
                </a:moveTo>
                <a:lnTo>
                  <a:pt x="2511188" y="2531660"/>
                </a:lnTo>
                <a:lnTo>
                  <a:pt x="1808328" y="736979"/>
                </a:lnTo>
                <a:lnTo>
                  <a:pt x="3507474" y="1740090"/>
                </a:lnTo>
                <a:lnTo>
                  <a:pt x="4428698" y="0"/>
                </a:lnTo>
                <a:lnTo>
                  <a:pt x="5711588" y="1658203"/>
                </a:lnTo>
                <a:lnTo>
                  <a:pt x="6257498" y="1214651"/>
                </a:lnTo>
                <a:lnTo>
                  <a:pt x="5841242" y="3043451"/>
                </a:lnTo>
                <a:lnTo>
                  <a:pt x="7861110" y="3432412"/>
                </a:lnTo>
                <a:lnTo>
                  <a:pt x="8147713" y="4032914"/>
                </a:lnTo>
                <a:lnTo>
                  <a:pt x="8959755" y="3582538"/>
                </a:lnTo>
                <a:cubicBezTo>
                  <a:pt x="8957480" y="3850944"/>
                  <a:pt x="8955206" y="4119349"/>
                  <a:pt x="8952931" y="4387755"/>
                </a:cubicBezTo>
                <a:lnTo>
                  <a:pt x="7922525" y="4374108"/>
                </a:lnTo>
                <a:lnTo>
                  <a:pt x="7642746" y="3998794"/>
                </a:lnTo>
                <a:lnTo>
                  <a:pt x="5602406" y="3152633"/>
                </a:lnTo>
                <a:lnTo>
                  <a:pt x="5506871" y="2777320"/>
                </a:lnTo>
                <a:lnTo>
                  <a:pt x="5670645" y="1569493"/>
                </a:lnTo>
                <a:lnTo>
                  <a:pt x="3357349" y="1958454"/>
                </a:lnTo>
                <a:lnTo>
                  <a:pt x="2497540" y="2900150"/>
                </a:lnTo>
                <a:lnTo>
                  <a:pt x="648269" y="4401403"/>
                </a:lnTo>
                <a:lnTo>
                  <a:pt x="0" y="4387755"/>
                </a:lnTo>
                <a:lnTo>
                  <a:pt x="34119" y="3377821"/>
                </a:lnTo>
                <a:close/>
              </a:path>
            </a:pathLst>
          </a:custGeom>
          <a:solidFill>
            <a:srgbClr val="FFC000">
              <a:alpha val="32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Titel 1"/>
          <p:cNvSpPr>
            <a:spLocks noGrp="1"/>
          </p:cNvSpPr>
          <p:nvPr>
            <p:ph type="title"/>
          </p:nvPr>
        </p:nvSpPr>
        <p:spPr>
          <a:xfrm>
            <a:off x="844824" y="228600"/>
            <a:ext cx="7554912" cy="974725"/>
          </a:xfrm>
        </p:spPr>
        <p:txBody>
          <a:bodyPr/>
          <a:lstStyle/>
          <a:p>
            <a:r>
              <a:rPr lang="nl-BE" dirty="0"/>
              <a:t>Veiligheidshoek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2945630" y="5869327"/>
            <a:ext cx="27379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398463" indent="-398463" algn="l" rtl="0" eaLnBrk="0" fontAlgn="base" hangingPunct="0">
              <a:spcBef>
                <a:spcPct val="0"/>
              </a:spcBef>
              <a:spcAft>
                <a:spcPct val="0"/>
              </a:spcAft>
              <a:buSzPct val="81000"/>
              <a:buBlip>
                <a:blip r:embed="rId4"/>
              </a:buBlip>
              <a:defRPr sz="33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398463" indent="-398463" algn="l" rtl="0" eaLnBrk="0" fontAlgn="base" hangingPunct="0">
              <a:spcBef>
                <a:spcPct val="0"/>
              </a:spcBef>
              <a:spcAft>
                <a:spcPct val="0"/>
              </a:spcAft>
              <a:buSzPct val="81000"/>
              <a:buBlip>
                <a:blip r:embed="rId4"/>
              </a:buBlip>
              <a:defRPr sz="3300" b="1">
                <a:solidFill>
                  <a:schemeClr val="tx2"/>
                </a:solidFill>
                <a:latin typeface="Arial Narrow" panose="020B0606020202030204" pitchFamily="34" charset="0"/>
              </a:defRPr>
            </a:lvl2pPr>
            <a:lvl3pPr marL="398463" indent="-398463" algn="l" rtl="0" eaLnBrk="0" fontAlgn="base" hangingPunct="0">
              <a:spcBef>
                <a:spcPct val="0"/>
              </a:spcBef>
              <a:spcAft>
                <a:spcPct val="0"/>
              </a:spcAft>
              <a:buSzPct val="81000"/>
              <a:buBlip>
                <a:blip r:embed="rId4"/>
              </a:buBlip>
              <a:defRPr sz="3300" b="1">
                <a:solidFill>
                  <a:schemeClr val="tx2"/>
                </a:solidFill>
                <a:latin typeface="Arial Narrow" panose="020B0606020202030204" pitchFamily="34" charset="0"/>
              </a:defRPr>
            </a:lvl3pPr>
            <a:lvl4pPr marL="398463" indent="-398463" algn="l" rtl="0" eaLnBrk="0" fontAlgn="base" hangingPunct="0">
              <a:spcBef>
                <a:spcPct val="0"/>
              </a:spcBef>
              <a:spcAft>
                <a:spcPct val="0"/>
              </a:spcAft>
              <a:buSzPct val="81000"/>
              <a:buBlip>
                <a:blip r:embed="rId4"/>
              </a:buBlip>
              <a:defRPr sz="3300" b="1">
                <a:solidFill>
                  <a:schemeClr val="tx2"/>
                </a:solidFill>
                <a:latin typeface="Arial Narrow" panose="020B0606020202030204" pitchFamily="34" charset="0"/>
              </a:defRPr>
            </a:lvl4pPr>
            <a:lvl5pPr marL="398463" indent="-398463" algn="l" rtl="0" eaLnBrk="0" fontAlgn="base" hangingPunct="0">
              <a:spcBef>
                <a:spcPct val="0"/>
              </a:spcBef>
              <a:spcAft>
                <a:spcPct val="0"/>
              </a:spcAft>
              <a:buSzPct val="81000"/>
              <a:buBlip>
                <a:blip r:embed="rId4"/>
              </a:buBlip>
              <a:defRPr sz="3300" b="1">
                <a:solidFill>
                  <a:schemeClr val="tx2"/>
                </a:solidFill>
                <a:latin typeface="Arial Narrow" panose="020B0606020202030204" pitchFamily="34" charset="0"/>
              </a:defRPr>
            </a:lvl5pPr>
            <a:lvl6pPr marL="855663" indent="-398463" algn="l" rtl="0" fontAlgn="base">
              <a:spcBef>
                <a:spcPct val="0"/>
              </a:spcBef>
              <a:spcAft>
                <a:spcPct val="0"/>
              </a:spcAft>
              <a:buSzPct val="81000"/>
              <a:buBlip>
                <a:blip r:embed="rId4"/>
              </a:buBlip>
              <a:defRPr sz="3300" b="1">
                <a:solidFill>
                  <a:schemeClr val="tx2"/>
                </a:solidFill>
                <a:latin typeface="Arial Narrow" panose="020B0606020202030204" pitchFamily="34" charset="0"/>
              </a:defRPr>
            </a:lvl6pPr>
            <a:lvl7pPr marL="1312863" indent="-398463" algn="l" rtl="0" fontAlgn="base">
              <a:spcBef>
                <a:spcPct val="0"/>
              </a:spcBef>
              <a:spcAft>
                <a:spcPct val="0"/>
              </a:spcAft>
              <a:buSzPct val="81000"/>
              <a:buBlip>
                <a:blip r:embed="rId4"/>
              </a:buBlip>
              <a:defRPr sz="3300" b="1">
                <a:solidFill>
                  <a:schemeClr val="tx2"/>
                </a:solidFill>
                <a:latin typeface="Arial Narrow" panose="020B0606020202030204" pitchFamily="34" charset="0"/>
              </a:defRPr>
            </a:lvl7pPr>
            <a:lvl8pPr marL="1770063" indent="-398463" algn="l" rtl="0" fontAlgn="base">
              <a:spcBef>
                <a:spcPct val="0"/>
              </a:spcBef>
              <a:spcAft>
                <a:spcPct val="0"/>
              </a:spcAft>
              <a:buSzPct val="81000"/>
              <a:buBlip>
                <a:blip r:embed="rId4"/>
              </a:buBlip>
              <a:defRPr sz="3300" b="1">
                <a:solidFill>
                  <a:schemeClr val="tx2"/>
                </a:solidFill>
                <a:latin typeface="Arial Narrow" panose="020B0606020202030204" pitchFamily="34" charset="0"/>
              </a:defRPr>
            </a:lvl8pPr>
            <a:lvl9pPr marL="2227263" indent="-398463" algn="l" rtl="0" fontAlgn="base">
              <a:spcBef>
                <a:spcPct val="0"/>
              </a:spcBef>
              <a:spcAft>
                <a:spcPct val="0"/>
              </a:spcAft>
              <a:buSzPct val="81000"/>
              <a:buBlip>
                <a:blip r:embed="rId4"/>
              </a:buBlip>
              <a:defRPr sz="3300" b="1">
                <a:solidFill>
                  <a:schemeClr val="tx2"/>
                </a:solidFill>
                <a:latin typeface="Arial Narrow" panose="020B0606020202030204" pitchFamily="34" charset="0"/>
              </a:defRPr>
            </a:lvl9pPr>
          </a:lstStyle>
          <a:p>
            <a:pPr marL="0" indent="0" algn="ctr" eaLnBrk="1" hangingPunct="1">
              <a:buFontTx/>
              <a:buNone/>
            </a:pPr>
            <a:r>
              <a:rPr lang="nl-BE" altLang="en-US" sz="2800" dirty="0">
                <a:solidFill>
                  <a:schemeClr val="tx1"/>
                </a:solidFill>
              </a:rPr>
              <a:t>‘Veilige’ werkzone</a:t>
            </a:r>
          </a:p>
        </p:txBody>
      </p:sp>
    </p:spTree>
    <p:extLst>
      <p:ext uri="{BB962C8B-B14F-4D97-AF65-F5344CB8AC3E}">
        <p14:creationId xmlns:p14="http://schemas.microsoft.com/office/powerpoint/2010/main" val="299853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kstvak 4"/>
          <p:cNvSpPr txBox="1">
            <a:spLocks noChangeArrowheads="1"/>
          </p:cNvSpPr>
          <p:nvPr/>
        </p:nvSpPr>
        <p:spPr bwMode="auto">
          <a:xfrm>
            <a:off x="1583458" y="1676400"/>
            <a:ext cx="75438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nl-BE" sz="2000" dirty="0"/>
          </a:p>
          <a:p>
            <a:pPr>
              <a:buFont typeface="Arial" charset="0"/>
              <a:buChar char="•"/>
            </a:pPr>
            <a:endParaRPr lang="nl-BE" sz="2000" dirty="0"/>
          </a:p>
          <a:p>
            <a:endParaRPr lang="nl-BE" sz="2000" dirty="0"/>
          </a:p>
          <a:p>
            <a:pPr algn="ctr"/>
            <a:endParaRPr lang="nl-BE" sz="2000" u="sng" dirty="0"/>
          </a:p>
          <a:p>
            <a:endParaRPr lang="nl-BE" sz="2000" dirty="0"/>
          </a:p>
          <a:p>
            <a:endParaRPr lang="nl-BE" sz="2000" dirty="0"/>
          </a:p>
          <a:p>
            <a:pPr>
              <a:buFont typeface="Arial" charset="0"/>
              <a:buChar char="•"/>
            </a:pPr>
            <a:endParaRPr lang="nl-BE" sz="2000" dirty="0"/>
          </a:p>
          <a:p>
            <a:endParaRPr lang="nl-BE" sz="2000" dirty="0"/>
          </a:p>
          <a:p>
            <a:pPr>
              <a:buFont typeface="Arial" charset="0"/>
              <a:buChar char="•"/>
            </a:pPr>
            <a:endParaRPr lang="nl-BE" sz="2000" dirty="0"/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" name="Groep 14"/>
          <p:cNvGrpSpPr>
            <a:grpSpLocks/>
          </p:cNvGrpSpPr>
          <p:nvPr/>
        </p:nvGrpSpPr>
        <p:grpSpPr bwMode="auto">
          <a:xfrm>
            <a:off x="1390376" y="2338659"/>
            <a:ext cx="6583363" cy="3962400"/>
            <a:chOff x="0" y="0"/>
            <a:chExt cx="58524" cy="32098"/>
          </a:xfrm>
        </p:grpSpPr>
        <p:pic>
          <p:nvPicPr>
            <p:cNvPr id="1032" name="Afbeelding 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81" t="30197" r="19704" b="56470"/>
            <a:stretch>
              <a:fillRect/>
            </a:stretch>
          </p:blipFill>
          <p:spPr bwMode="auto">
            <a:xfrm rot="10800000">
              <a:off x="17616" y="3557"/>
              <a:ext cx="16201" cy="15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Afbeelding 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84"/>
            <a:stretch>
              <a:fillRect/>
            </a:stretch>
          </p:blipFill>
          <p:spPr bwMode="auto">
            <a:xfrm>
              <a:off x="0" y="0"/>
              <a:ext cx="17616" cy="13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hte verbindingslijn 4"/>
            <p:cNvSpPr>
              <a:spLocks/>
            </p:cNvSpPr>
            <p:nvPr/>
          </p:nvSpPr>
          <p:spPr bwMode="auto">
            <a:xfrm>
              <a:off x="11391" y="4599"/>
              <a:ext cx="38284" cy="135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7E6E6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29" name="Afbeelding 5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61182">
              <a:off x="38137" y="8377"/>
              <a:ext cx="20387" cy="237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971" y="5029200"/>
            <a:ext cx="971550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844824" y="228600"/>
            <a:ext cx="7554912" cy="974725"/>
          </a:xfrm>
        </p:spPr>
        <p:txBody>
          <a:bodyPr/>
          <a:lstStyle/>
          <a:p>
            <a:r>
              <a:rPr lang="nl-BE" dirty="0"/>
              <a:t>Tactische driehoek</a:t>
            </a:r>
          </a:p>
        </p:txBody>
      </p:sp>
    </p:spTree>
    <p:extLst>
      <p:ext uri="{BB962C8B-B14F-4D97-AF65-F5344CB8AC3E}">
        <p14:creationId xmlns:p14="http://schemas.microsoft.com/office/powerpoint/2010/main" val="40718447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kstvak 4"/>
          <p:cNvSpPr txBox="1">
            <a:spLocks noChangeArrowheads="1"/>
          </p:cNvSpPr>
          <p:nvPr/>
        </p:nvSpPr>
        <p:spPr bwMode="auto">
          <a:xfrm>
            <a:off x="1583458" y="1676400"/>
            <a:ext cx="75438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nl-BE" sz="2000" dirty="0"/>
          </a:p>
          <a:p>
            <a:pPr>
              <a:buFont typeface="Arial" charset="0"/>
              <a:buChar char="•"/>
            </a:pPr>
            <a:endParaRPr lang="nl-BE" sz="2000" dirty="0"/>
          </a:p>
          <a:p>
            <a:endParaRPr lang="nl-BE" sz="2000" dirty="0"/>
          </a:p>
          <a:p>
            <a:pPr algn="ctr"/>
            <a:endParaRPr lang="nl-BE" sz="2000" u="sng" dirty="0"/>
          </a:p>
          <a:p>
            <a:endParaRPr lang="nl-BE" sz="2000" dirty="0"/>
          </a:p>
          <a:p>
            <a:endParaRPr lang="nl-BE" sz="2000" dirty="0"/>
          </a:p>
          <a:p>
            <a:pPr>
              <a:buFont typeface="Arial" charset="0"/>
              <a:buChar char="•"/>
            </a:pPr>
            <a:endParaRPr lang="nl-BE" sz="2000" dirty="0"/>
          </a:p>
          <a:p>
            <a:endParaRPr lang="nl-BE" sz="2000" dirty="0"/>
          </a:p>
          <a:p>
            <a:pPr>
              <a:buFont typeface="Arial" charset="0"/>
              <a:buChar char="•"/>
            </a:pPr>
            <a:endParaRPr lang="nl-BE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0" r="36963"/>
          <a:stretch/>
        </p:blipFill>
        <p:spPr bwMode="auto">
          <a:xfrm>
            <a:off x="3200400" y="1676400"/>
            <a:ext cx="3725839" cy="515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377660"/>
            <a:ext cx="82867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44824" y="228600"/>
            <a:ext cx="7554912" cy="974725"/>
          </a:xfrm>
        </p:spPr>
        <p:txBody>
          <a:bodyPr/>
          <a:lstStyle/>
          <a:p>
            <a:r>
              <a:rPr lang="nl-BE" dirty="0"/>
              <a:t>Tactische driehoek</a:t>
            </a:r>
          </a:p>
        </p:txBody>
      </p:sp>
    </p:spTree>
    <p:extLst>
      <p:ext uri="{BB962C8B-B14F-4D97-AF65-F5344CB8AC3E}">
        <p14:creationId xmlns:p14="http://schemas.microsoft.com/office/powerpoint/2010/main" val="2137346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858078" y="2286000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858078" y="1806843"/>
            <a:ext cx="701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/>
              <a:t>Verdachte zaken die worden opgemerkt door het CET worden gemarkeerd door een rood breeklicht.</a:t>
            </a:r>
          </a:p>
          <a:p>
            <a:r>
              <a:rPr lang="nl-BE" sz="2000" dirty="0"/>
              <a:t>Hiervan wordt het BBT steeds onmiddellijk, maar </a:t>
            </a:r>
            <a:r>
              <a:rPr lang="nl-BE" sz="2000"/>
              <a:t>discreet op </a:t>
            </a:r>
            <a:r>
              <a:rPr lang="nl-BE" sz="2000" dirty="0"/>
              <a:t>de hoogte gebracht.</a:t>
            </a:r>
            <a:endParaRPr lang="nl-BE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429000"/>
            <a:ext cx="2790825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844824" y="228600"/>
            <a:ext cx="7554912" cy="974725"/>
          </a:xfrm>
        </p:spPr>
        <p:txBody>
          <a:bodyPr/>
          <a:lstStyle/>
          <a:p>
            <a:r>
              <a:rPr lang="nl-BE" dirty="0"/>
              <a:t>Verdachte zaken</a:t>
            </a:r>
          </a:p>
        </p:txBody>
      </p:sp>
    </p:spTree>
    <p:extLst>
      <p:ext uri="{BB962C8B-B14F-4D97-AF65-F5344CB8AC3E}">
        <p14:creationId xmlns:p14="http://schemas.microsoft.com/office/powerpoint/2010/main" val="34441859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38200" y="1524000"/>
            <a:ext cx="7543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19088" indent="-319088">
              <a:lnSpc>
                <a:spcPts val="2800"/>
              </a:lnSpc>
              <a:spcBef>
                <a:spcPct val="20000"/>
              </a:spcBef>
              <a:buClr>
                <a:schemeClr val="tx2"/>
              </a:buClr>
              <a:defRPr/>
            </a:pPr>
            <a:endParaRPr lang="nl-BE" sz="1600" b="1" kern="0" dirty="0">
              <a:latin typeface="+mn-lt"/>
            </a:endParaRPr>
          </a:p>
        </p:txBody>
      </p:sp>
      <p:sp>
        <p:nvSpPr>
          <p:cNvPr id="28675" name="Tekstvak 4"/>
          <p:cNvSpPr txBox="1">
            <a:spLocks noChangeArrowheads="1"/>
          </p:cNvSpPr>
          <p:nvPr/>
        </p:nvSpPr>
        <p:spPr bwMode="auto">
          <a:xfrm>
            <a:off x="838200" y="1524000"/>
            <a:ext cx="75438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 algn="ctr"/>
            <a:endParaRPr lang="nl-BE" sz="2000" u="sng"/>
          </a:p>
          <a:p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</p:txBody>
      </p:sp>
      <p:sp>
        <p:nvSpPr>
          <p:cNvPr id="28676" name="Tekstvak 6"/>
          <p:cNvSpPr txBox="1">
            <a:spLocks noChangeArrowheads="1"/>
          </p:cNvSpPr>
          <p:nvPr/>
        </p:nvSpPr>
        <p:spPr bwMode="auto">
          <a:xfrm>
            <a:off x="838200" y="1524000"/>
            <a:ext cx="75438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 algn="ctr"/>
            <a:endParaRPr lang="nl-BE" sz="2000" u="sng"/>
          </a:p>
          <a:p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</p:txBody>
      </p:sp>
      <p:sp>
        <p:nvSpPr>
          <p:cNvPr id="28677" name="Tekstvak 7"/>
          <p:cNvSpPr txBox="1">
            <a:spLocks noChangeArrowheads="1"/>
          </p:cNvSpPr>
          <p:nvPr/>
        </p:nvSpPr>
        <p:spPr bwMode="auto">
          <a:xfrm>
            <a:off x="838200" y="1524000"/>
            <a:ext cx="75438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nl-BE" sz="2000"/>
          </a:p>
          <a:p>
            <a:pPr algn="ctr"/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 algn="ctr"/>
            <a:endParaRPr lang="nl-BE" sz="2000" u="sng"/>
          </a:p>
          <a:p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838200" y="1524000"/>
            <a:ext cx="7543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19088" indent="-319088">
              <a:lnSpc>
                <a:spcPts val="2800"/>
              </a:lnSpc>
              <a:spcBef>
                <a:spcPct val="20000"/>
              </a:spcBef>
              <a:buClr>
                <a:schemeClr val="tx2"/>
              </a:buClr>
              <a:defRPr/>
            </a:pPr>
            <a:endParaRPr lang="nl-BE" sz="1600" b="1" kern="0" dirty="0">
              <a:latin typeface="+mn-lt"/>
            </a:endParaRPr>
          </a:p>
        </p:txBody>
      </p:sp>
      <p:sp>
        <p:nvSpPr>
          <p:cNvPr id="28680" name="Tekstvak 10"/>
          <p:cNvSpPr txBox="1">
            <a:spLocks noChangeArrowheads="1"/>
          </p:cNvSpPr>
          <p:nvPr/>
        </p:nvSpPr>
        <p:spPr bwMode="auto">
          <a:xfrm>
            <a:off x="838200" y="1524000"/>
            <a:ext cx="75438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 algn="ctr"/>
            <a:endParaRPr lang="nl-BE" sz="2000" u="sng"/>
          </a:p>
          <a:p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</p:txBody>
      </p:sp>
      <p:sp>
        <p:nvSpPr>
          <p:cNvPr id="28681" name="Tekstvak 11"/>
          <p:cNvSpPr txBox="1">
            <a:spLocks noChangeArrowheads="1"/>
          </p:cNvSpPr>
          <p:nvPr/>
        </p:nvSpPr>
        <p:spPr bwMode="auto">
          <a:xfrm>
            <a:off x="838200" y="1524000"/>
            <a:ext cx="75438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 algn="ctr"/>
            <a:endParaRPr lang="nl-BE" sz="2000" u="sng"/>
          </a:p>
          <a:p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</p:txBody>
      </p:sp>
      <p:sp>
        <p:nvSpPr>
          <p:cNvPr id="28682" name="Tekstvak 12"/>
          <p:cNvSpPr txBox="1">
            <a:spLocks noChangeArrowheads="1"/>
          </p:cNvSpPr>
          <p:nvPr/>
        </p:nvSpPr>
        <p:spPr bwMode="auto">
          <a:xfrm>
            <a:off x="868017" y="2644615"/>
            <a:ext cx="75438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nl-BE" sz="2000" dirty="0"/>
          </a:p>
          <a:p>
            <a:pPr algn="ctr"/>
            <a:endParaRPr lang="nl-BE" sz="2000" dirty="0"/>
          </a:p>
          <a:p>
            <a:pPr>
              <a:buFont typeface="Arial" charset="0"/>
              <a:buChar char="•"/>
            </a:pPr>
            <a:endParaRPr lang="nl-BE" sz="2000" dirty="0"/>
          </a:p>
          <a:p>
            <a:endParaRPr lang="nl-BE" sz="2000" dirty="0"/>
          </a:p>
          <a:p>
            <a:pPr algn="ctr"/>
            <a:endParaRPr lang="nl-BE" sz="2000" u="sng" dirty="0"/>
          </a:p>
          <a:p>
            <a:endParaRPr lang="nl-BE" sz="2000" dirty="0"/>
          </a:p>
          <a:p>
            <a:endParaRPr lang="nl-BE" sz="2000" dirty="0"/>
          </a:p>
          <a:p>
            <a:pPr>
              <a:buFont typeface="Arial" charset="0"/>
              <a:buChar char="•"/>
            </a:pPr>
            <a:endParaRPr lang="nl-BE" sz="2000" dirty="0"/>
          </a:p>
          <a:p>
            <a:endParaRPr lang="nl-BE" sz="2000" dirty="0"/>
          </a:p>
          <a:p>
            <a:pPr>
              <a:buFont typeface="Arial" charset="0"/>
              <a:buChar char="•"/>
            </a:pPr>
            <a:endParaRPr lang="nl-BE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" t="7302" r="9730" b="20719"/>
          <a:stretch/>
        </p:blipFill>
        <p:spPr bwMode="auto">
          <a:xfrm>
            <a:off x="990334" y="1811570"/>
            <a:ext cx="7239532" cy="4589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844824" y="228600"/>
            <a:ext cx="7554912" cy="974725"/>
          </a:xfrm>
        </p:spPr>
        <p:txBody>
          <a:bodyPr/>
          <a:lstStyle/>
          <a:p>
            <a:r>
              <a:rPr lang="nl-BE" dirty="0" err="1"/>
              <a:t>Drill</a:t>
            </a:r>
            <a:r>
              <a:rPr lang="nl-BE" dirty="0"/>
              <a:t> Granaat</a:t>
            </a:r>
          </a:p>
        </p:txBody>
      </p:sp>
    </p:spTree>
    <p:extLst>
      <p:ext uri="{BB962C8B-B14F-4D97-AF65-F5344CB8AC3E}">
        <p14:creationId xmlns:p14="http://schemas.microsoft.com/office/powerpoint/2010/main" val="145716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38200" y="1524000"/>
            <a:ext cx="7543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19088" indent="-319088">
              <a:lnSpc>
                <a:spcPts val="2800"/>
              </a:lnSpc>
              <a:spcBef>
                <a:spcPct val="20000"/>
              </a:spcBef>
              <a:buClr>
                <a:schemeClr val="tx2"/>
              </a:buClr>
              <a:defRPr/>
            </a:pPr>
            <a:endParaRPr lang="nl-BE" sz="1600" b="1" kern="0" dirty="0">
              <a:latin typeface="+mn-lt"/>
            </a:endParaRPr>
          </a:p>
        </p:txBody>
      </p:sp>
      <p:sp>
        <p:nvSpPr>
          <p:cNvPr id="28675" name="Tekstvak 4"/>
          <p:cNvSpPr txBox="1">
            <a:spLocks noChangeArrowheads="1"/>
          </p:cNvSpPr>
          <p:nvPr/>
        </p:nvSpPr>
        <p:spPr bwMode="auto">
          <a:xfrm>
            <a:off x="838200" y="1524000"/>
            <a:ext cx="75438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 algn="ctr"/>
            <a:endParaRPr lang="nl-BE" sz="2000" u="sng"/>
          </a:p>
          <a:p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</p:txBody>
      </p:sp>
      <p:sp>
        <p:nvSpPr>
          <p:cNvPr id="28676" name="Tekstvak 6"/>
          <p:cNvSpPr txBox="1">
            <a:spLocks noChangeArrowheads="1"/>
          </p:cNvSpPr>
          <p:nvPr/>
        </p:nvSpPr>
        <p:spPr bwMode="auto">
          <a:xfrm>
            <a:off x="838200" y="1524000"/>
            <a:ext cx="75438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 algn="ctr"/>
            <a:endParaRPr lang="nl-BE" sz="2000" u="sng"/>
          </a:p>
          <a:p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</p:txBody>
      </p:sp>
      <p:sp>
        <p:nvSpPr>
          <p:cNvPr id="28677" name="Tekstvak 7"/>
          <p:cNvSpPr txBox="1">
            <a:spLocks noChangeArrowheads="1"/>
          </p:cNvSpPr>
          <p:nvPr/>
        </p:nvSpPr>
        <p:spPr bwMode="auto">
          <a:xfrm>
            <a:off x="838200" y="1524000"/>
            <a:ext cx="75438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nl-BE" sz="2000"/>
          </a:p>
          <a:p>
            <a:pPr algn="ctr"/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 algn="ctr"/>
            <a:endParaRPr lang="nl-BE" sz="2000" u="sng"/>
          </a:p>
          <a:p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838200" y="1524000"/>
            <a:ext cx="7543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19088" indent="-319088">
              <a:lnSpc>
                <a:spcPts val="2800"/>
              </a:lnSpc>
              <a:spcBef>
                <a:spcPct val="20000"/>
              </a:spcBef>
              <a:buClr>
                <a:schemeClr val="tx2"/>
              </a:buClr>
              <a:defRPr/>
            </a:pPr>
            <a:endParaRPr lang="nl-BE" sz="1600" b="1" kern="0" dirty="0">
              <a:latin typeface="+mn-lt"/>
            </a:endParaRPr>
          </a:p>
        </p:txBody>
      </p:sp>
      <p:sp>
        <p:nvSpPr>
          <p:cNvPr id="28680" name="Tekstvak 10"/>
          <p:cNvSpPr txBox="1">
            <a:spLocks noChangeArrowheads="1"/>
          </p:cNvSpPr>
          <p:nvPr/>
        </p:nvSpPr>
        <p:spPr bwMode="auto">
          <a:xfrm>
            <a:off x="838200" y="1524000"/>
            <a:ext cx="75438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 algn="ctr"/>
            <a:endParaRPr lang="nl-BE" sz="2000" u="sng"/>
          </a:p>
          <a:p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</p:txBody>
      </p:sp>
      <p:sp>
        <p:nvSpPr>
          <p:cNvPr id="28681" name="Tekstvak 11"/>
          <p:cNvSpPr txBox="1">
            <a:spLocks noChangeArrowheads="1"/>
          </p:cNvSpPr>
          <p:nvPr/>
        </p:nvSpPr>
        <p:spPr bwMode="auto">
          <a:xfrm>
            <a:off x="838200" y="1524000"/>
            <a:ext cx="75438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 algn="ctr"/>
            <a:endParaRPr lang="nl-BE" sz="2000" u="sng"/>
          </a:p>
          <a:p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</p:txBody>
      </p:sp>
      <p:sp>
        <p:nvSpPr>
          <p:cNvPr id="28682" name="Tekstvak 12"/>
          <p:cNvSpPr txBox="1">
            <a:spLocks noChangeArrowheads="1"/>
          </p:cNvSpPr>
          <p:nvPr/>
        </p:nvSpPr>
        <p:spPr bwMode="auto">
          <a:xfrm>
            <a:off x="1066800" y="2667000"/>
            <a:ext cx="75438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nl-BE" sz="2000" dirty="0"/>
          </a:p>
          <a:p>
            <a:pPr algn="ctr"/>
            <a:endParaRPr lang="nl-BE" sz="2000" dirty="0"/>
          </a:p>
          <a:p>
            <a:pPr>
              <a:buFont typeface="Arial" charset="0"/>
              <a:buChar char="•"/>
            </a:pPr>
            <a:endParaRPr lang="nl-BE" sz="2000" dirty="0"/>
          </a:p>
          <a:p>
            <a:endParaRPr lang="nl-BE" sz="2000" dirty="0"/>
          </a:p>
          <a:p>
            <a:pPr algn="ctr"/>
            <a:endParaRPr lang="nl-BE" sz="2000" u="sng" dirty="0"/>
          </a:p>
          <a:p>
            <a:endParaRPr lang="nl-BE" sz="2000" dirty="0"/>
          </a:p>
          <a:p>
            <a:endParaRPr lang="nl-BE" sz="2000" dirty="0"/>
          </a:p>
          <a:p>
            <a:pPr>
              <a:buFont typeface="Arial" charset="0"/>
              <a:buChar char="•"/>
            </a:pPr>
            <a:endParaRPr lang="nl-BE" sz="2000" dirty="0"/>
          </a:p>
          <a:p>
            <a:endParaRPr lang="nl-BE" sz="2000" dirty="0"/>
          </a:p>
          <a:p>
            <a:pPr>
              <a:buFont typeface="Arial" charset="0"/>
              <a:buChar char="•"/>
            </a:pPr>
            <a:endParaRPr lang="nl-BE" sz="2000" dirty="0"/>
          </a:p>
        </p:txBody>
      </p:sp>
      <p:sp>
        <p:nvSpPr>
          <p:cNvPr id="2" name="Rechthoek 1"/>
          <p:cNvSpPr/>
          <p:nvPr/>
        </p:nvSpPr>
        <p:spPr>
          <a:xfrm>
            <a:off x="924142" y="4978647"/>
            <a:ext cx="72718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nl-BE" altLang="en-US" b="1" dirty="0" err="1"/>
              <a:t>Drill</a:t>
            </a:r>
            <a:r>
              <a:rPr lang="nl-BE" altLang="en-US" b="1" dirty="0"/>
              <a:t> granaat</a:t>
            </a: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nl-BE" altLang="en-US" b="1" dirty="0"/>
              <a:t>Roep ‘GRENADE’</a:t>
            </a: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nl-BE" altLang="en-US" b="1" dirty="0"/>
              <a:t>Dekking zoeken (grote obstakels, grond,…)</a:t>
            </a: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nl-BE" altLang="en-US" b="1" dirty="0">
                <a:sym typeface="Wingdings" panose="05000000000000000000" pitchFamily="2" charset="2"/>
              </a:rPr>
              <a:t>Kleinste opp. richting granaat</a:t>
            </a:r>
            <a:endParaRPr lang="nl-BE" altLang="en-US" b="1" dirty="0"/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844824" y="228600"/>
            <a:ext cx="7554912" cy="974725"/>
          </a:xfrm>
        </p:spPr>
        <p:txBody>
          <a:bodyPr/>
          <a:lstStyle/>
          <a:p>
            <a:r>
              <a:rPr lang="nl-BE" dirty="0" err="1"/>
              <a:t>Drill</a:t>
            </a:r>
            <a:r>
              <a:rPr lang="nl-BE" dirty="0"/>
              <a:t> Granaat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t="71924" r="2751" b="1111"/>
          <a:stretch/>
        </p:blipFill>
        <p:spPr>
          <a:xfrm>
            <a:off x="1840810" y="1808409"/>
            <a:ext cx="5438564" cy="313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7212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38200" y="1524000"/>
            <a:ext cx="7543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19088" indent="-319088">
              <a:lnSpc>
                <a:spcPts val="2800"/>
              </a:lnSpc>
              <a:spcBef>
                <a:spcPct val="20000"/>
              </a:spcBef>
              <a:buClr>
                <a:schemeClr val="tx2"/>
              </a:buClr>
              <a:defRPr/>
            </a:pPr>
            <a:endParaRPr lang="nl-BE" sz="1600" b="1" kern="0" dirty="0">
              <a:latin typeface="+mn-lt"/>
            </a:endParaRPr>
          </a:p>
        </p:txBody>
      </p:sp>
      <p:sp>
        <p:nvSpPr>
          <p:cNvPr id="28675" name="Tekstvak 4"/>
          <p:cNvSpPr txBox="1">
            <a:spLocks noChangeArrowheads="1"/>
          </p:cNvSpPr>
          <p:nvPr/>
        </p:nvSpPr>
        <p:spPr bwMode="auto">
          <a:xfrm>
            <a:off x="838200" y="1524000"/>
            <a:ext cx="75438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 algn="ctr"/>
            <a:endParaRPr lang="nl-BE" sz="2000" u="sng"/>
          </a:p>
          <a:p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</p:txBody>
      </p:sp>
      <p:sp>
        <p:nvSpPr>
          <p:cNvPr id="28676" name="Tekstvak 6"/>
          <p:cNvSpPr txBox="1">
            <a:spLocks noChangeArrowheads="1"/>
          </p:cNvSpPr>
          <p:nvPr/>
        </p:nvSpPr>
        <p:spPr bwMode="auto">
          <a:xfrm>
            <a:off x="838200" y="1524000"/>
            <a:ext cx="75438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 algn="ctr"/>
            <a:endParaRPr lang="nl-BE" sz="2000" u="sng"/>
          </a:p>
          <a:p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</p:txBody>
      </p:sp>
      <p:sp>
        <p:nvSpPr>
          <p:cNvPr id="28677" name="Tekstvak 7"/>
          <p:cNvSpPr txBox="1">
            <a:spLocks noChangeArrowheads="1"/>
          </p:cNvSpPr>
          <p:nvPr/>
        </p:nvSpPr>
        <p:spPr bwMode="auto">
          <a:xfrm>
            <a:off x="838200" y="1524000"/>
            <a:ext cx="75438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nl-BE" sz="2000"/>
          </a:p>
          <a:p>
            <a:pPr algn="ctr"/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 algn="ctr"/>
            <a:endParaRPr lang="nl-BE" sz="2000" u="sng"/>
          </a:p>
          <a:p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838200" y="1524000"/>
            <a:ext cx="7543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19088" indent="-319088">
              <a:lnSpc>
                <a:spcPts val="2800"/>
              </a:lnSpc>
              <a:spcBef>
                <a:spcPct val="20000"/>
              </a:spcBef>
              <a:buClr>
                <a:schemeClr val="tx2"/>
              </a:buClr>
              <a:defRPr/>
            </a:pPr>
            <a:endParaRPr lang="nl-BE" sz="1600" b="1" kern="0" dirty="0">
              <a:latin typeface="+mn-lt"/>
            </a:endParaRPr>
          </a:p>
        </p:txBody>
      </p:sp>
      <p:sp>
        <p:nvSpPr>
          <p:cNvPr id="28680" name="Tekstvak 10"/>
          <p:cNvSpPr txBox="1">
            <a:spLocks noChangeArrowheads="1"/>
          </p:cNvSpPr>
          <p:nvPr/>
        </p:nvSpPr>
        <p:spPr bwMode="auto">
          <a:xfrm>
            <a:off x="838200" y="1524000"/>
            <a:ext cx="75438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 algn="ctr"/>
            <a:endParaRPr lang="nl-BE" sz="2000" u="sng"/>
          </a:p>
          <a:p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</p:txBody>
      </p:sp>
      <p:sp>
        <p:nvSpPr>
          <p:cNvPr id="28681" name="Tekstvak 11"/>
          <p:cNvSpPr txBox="1">
            <a:spLocks noChangeArrowheads="1"/>
          </p:cNvSpPr>
          <p:nvPr/>
        </p:nvSpPr>
        <p:spPr bwMode="auto">
          <a:xfrm>
            <a:off x="838200" y="1524000"/>
            <a:ext cx="75438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 algn="ctr"/>
            <a:endParaRPr lang="nl-BE" sz="2000" u="sng"/>
          </a:p>
          <a:p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</p:txBody>
      </p:sp>
      <p:sp>
        <p:nvSpPr>
          <p:cNvPr id="28682" name="Tekstvak 12"/>
          <p:cNvSpPr txBox="1">
            <a:spLocks noChangeArrowheads="1"/>
          </p:cNvSpPr>
          <p:nvPr/>
        </p:nvSpPr>
        <p:spPr bwMode="auto">
          <a:xfrm>
            <a:off x="868017" y="2644615"/>
            <a:ext cx="75438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nl-BE" sz="2000" dirty="0"/>
          </a:p>
          <a:p>
            <a:pPr algn="ctr"/>
            <a:endParaRPr lang="nl-BE" sz="2000" dirty="0"/>
          </a:p>
          <a:p>
            <a:pPr>
              <a:buFont typeface="Arial" charset="0"/>
              <a:buChar char="•"/>
            </a:pPr>
            <a:endParaRPr lang="nl-BE" sz="2000" dirty="0"/>
          </a:p>
          <a:p>
            <a:endParaRPr lang="nl-BE" sz="2000" dirty="0"/>
          </a:p>
          <a:p>
            <a:pPr algn="ctr"/>
            <a:endParaRPr lang="nl-BE" sz="2000" u="sng" dirty="0"/>
          </a:p>
          <a:p>
            <a:endParaRPr lang="nl-BE" sz="2000" dirty="0"/>
          </a:p>
          <a:p>
            <a:endParaRPr lang="nl-BE" sz="2000" dirty="0"/>
          </a:p>
          <a:p>
            <a:pPr>
              <a:buFont typeface="Arial" charset="0"/>
              <a:buChar char="•"/>
            </a:pPr>
            <a:endParaRPr lang="nl-BE" sz="2000" dirty="0"/>
          </a:p>
          <a:p>
            <a:endParaRPr lang="nl-BE" sz="2000" dirty="0"/>
          </a:p>
          <a:p>
            <a:pPr>
              <a:buFont typeface="Arial" charset="0"/>
              <a:buChar char="•"/>
            </a:pPr>
            <a:endParaRPr lang="nl-BE" sz="2000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868363" y="1276027"/>
            <a:ext cx="72850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398463" indent="-398463" algn="l" rtl="0" eaLnBrk="0" fontAlgn="base" hangingPunct="0">
              <a:spcBef>
                <a:spcPct val="0"/>
              </a:spcBef>
              <a:spcAft>
                <a:spcPct val="0"/>
              </a:spcAft>
              <a:buSzPct val="81000"/>
              <a:buBlip>
                <a:blip r:embed="rId3"/>
              </a:buBlip>
              <a:defRPr sz="33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398463" indent="-398463" algn="l" rtl="0" eaLnBrk="0" fontAlgn="base" hangingPunct="0">
              <a:spcBef>
                <a:spcPct val="0"/>
              </a:spcBef>
              <a:spcAft>
                <a:spcPct val="0"/>
              </a:spcAft>
              <a:buSzPct val="81000"/>
              <a:buBlip>
                <a:blip r:embed="rId3"/>
              </a:buBlip>
              <a:defRPr sz="3300" b="1">
                <a:solidFill>
                  <a:schemeClr val="tx2"/>
                </a:solidFill>
                <a:latin typeface="Arial Narrow" panose="020B0606020202030204" pitchFamily="34" charset="0"/>
              </a:defRPr>
            </a:lvl2pPr>
            <a:lvl3pPr marL="398463" indent="-398463" algn="l" rtl="0" eaLnBrk="0" fontAlgn="base" hangingPunct="0">
              <a:spcBef>
                <a:spcPct val="0"/>
              </a:spcBef>
              <a:spcAft>
                <a:spcPct val="0"/>
              </a:spcAft>
              <a:buSzPct val="81000"/>
              <a:buBlip>
                <a:blip r:embed="rId3"/>
              </a:buBlip>
              <a:defRPr sz="3300" b="1">
                <a:solidFill>
                  <a:schemeClr val="tx2"/>
                </a:solidFill>
                <a:latin typeface="Arial Narrow" panose="020B0606020202030204" pitchFamily="34" charset="0"/>
              </a:defRPr>
            </a:lvl3pPr>
            <a:lvl4pPr marL="398463" indent="-398463" algn="l" rtl="0" eaLnBrk="0" fontAlgn="base" hangingPunct="0">
              <a:spcBef>
                <a:spcPct val="0"/>
              </a:spcBef>
              <a:spcAft>
                <a:spcPct val="0"/>
              </a:spcAft>
              <a:buSzPct val="81000"/>
              <a:buBlip>
                <a:blip r:embed="rId3"/>
              </a:buBlip>
              <a:defRPr sz="3300" b="1">
                <a:solidFill>
                  <a:schemeClr val="tx2"/>
                </a:solidFill>
                <a:latin typeface="Arial Narrow" panose="020B0606020202030204" pitchFamily="34" charset="0"/>
              </a:defRPr>
            </a:lvl4pPr>
            <a:lvl5pPr marL="398463" indent="-398463" algn="l" rtl="0" eaLnBrk="0" fontAlgn="base" hangingPunct="0">
              <a:spcBef>
                <a:spcPct val="0"/>
              </a:spcBef>
              <a:spcAft>
                <a:spcPct val="0"/>
              </a:spcAft>
              <a:buSzPct val="81000"/>
              <a:buBlip>
                <a:blip r:embed="rId3"/>
              </a:buBlip>
              <a:defRPr sz="3300" b="1">
                <a:solidFill>
                  <a:schemeClr val="tx2"/>
                </a:solidFill>
                <a:latin typeface="Arial Narrow" panose="020B0606020202030204" pitchFamily="34" charset="0"/>
              </a:defRPr>
            </a:lvl5pPr>
            <a:lvl6pPr marL="855663" indent="-398463" algn="l" rtl="0" fontAlgn="base">
              <a:spcBef>
                <a:spcPct val="0"/>
              </a:spcBef>
              <a:spcAft>
                <a:spcPct val="0"/>
              </a:spcAft>
              <a:buSzPct val="81000"/>
              <a:buBlip>
                <a:blip r:embed="rId3"/>
              </a:buBlip>
              <a:defRPr sz="3300" b="1">
                <a:solidFill>
                  <a:schemeClr val="tx2"/>
                </a:solidFill>
                <a:latin typeface="Arial Narrow" panose="020B0606020202030204" pitchFamily="34" charset="0"/>
              </a:defRPr>
            </a:lvl6pPr>
            <a:lvl7pPr marL="1312863" indent="-398463" algn="l" rtl="0" fontAlgn="base">
              <a:spcBef>
                <a:spcPct val="0"/>
              </a:spcBef>
              <a:spcAft>
                <a:spcPct val="0"/>
              </a:spcAft>
              <a:buSzPct val="81000"/>
              <a:buBlip>
                <a:blip r:embed="rId3"/>
              </a:buBlip>
              <a:defRPr sz="3300" b="1">
                <a:solidFill>
                  <a:schemeClr val="tx2"/>
                </a:solidFill>
                <a:latin typeface="Arial Narrow" panose="020B0606020202030204" pitchFamily="34" charset="0"/>
              </a:defRPr>
            </a:lvl7pPr>
            <a:lvl8pPr marL="1770063" indent="-398463" algn="l" rtl="0" fontAlgn="base">
              <a:spcBef>
                <a:spcPct val="0"/>
              </a:spcBef>
              <a:spcAft>
                <a:spcPct val="0"/>
              </a:spcAft>
              <a:buSzPct val="81000"/>
              <a:buBlip>
                <a:blip r:embed="rId3"/>
              </a:buBlip>
              <a:defRPr sz="3300" b="1">
                <a:solidFill>
                  <a:schemeClr val="tx2"/>
                </a:solidFill>
                <a:latin typeface="Arial Narrow" panose="020B0606020202030204" pitchFamily="34" charset="0"/>
              </a:defRPr>
            </a:lvl8pPr>
            <a:lvl9pPr marL="2227263" indent="-398463" algn="l" rtl="0" fontAlgn="base">
              <a:spcBef>
                <a:spcPct val="0"/>
              </a:spcBef>
              <a:spcAft>
                <a:spcPct val="0"/>
              </a:spcAft>
              <a:buSzPct val="81000"/>
              <a:buBlip>
                <a:blip r:embed="rId3"/>
              </a:buBlip>
              <a:defRPr sz="3300" b="1">
                <a:solidFill>
                  <a:schemeClr val="tx2"/>
                </a:solidFill>
                <a:latin typeface="Arial Narrow" panose="020B0606020202030204" pitchFamily="34" charset="0"/>
              </a:defRPr>
            </a:lvl9pPr>
          </a:lstStyle>
          <a:p>
            <a:pPr marL="0" indent="0" algn="ctr" eaLnBrk="1" hangingPunct="1">
              <a:buFontTx/>
              <a:buNone/>
            </a:pPr>
            <a:r>
              <a:rPr lang="nl-BE" altLang="en-US" sz="2800" dirty="0">
                <a:solidFill>
                  <a:schemeClr val="tx1"/>
                </a:solidFill>
              </a:rPr>
              <a:t>Slachtoffers met een granaat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844824" y="228600"/>
            <a:ext cx="7554912" cy="974725"/>
          </a:xfrm>
        </p:spPr>
        <p:txBody>
          <a:bodyPr/>
          <a:lstStyle/>
          <a:p>
            <a:r>
              <a:rPr lang="nl-BE" dirty="0" err="1"/>
              <a:t>Drill</a:t>
            </a:r>
            <a:r>
              <a:rPr lang="nl-BE" dirty="0"/>
              <a:t> Granaat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" t="6729" r="8333" b="3614"/>
          <a:stretch/>
        </p:blipFill>
        <p:spPr>
          <a:xfrm>
            <a:off x="1524000" y="2099093"/>
            <a:ext cx="6858000" cy="3952739"/>
          </a:xfrm>
          <a:prstGeom prst="rect">
            <a:avLst/>
          </a:prstGeom>
        </p:spPr>
      </p:pic>
      <p:grpSp>
        <p:nvGrpSpPr>
          <p:cNvPr id="20" name="Groep 19"/>
          <p:cNvGrpSpPr/>
          <p:nvPr/>
        </p:nvGrpSpPr>
        <p:grpSpPr>
          <a:xfrm>
            <a:off x="-28931" y="2455022"/>
            <a:ext cx="6048731" cy="4193751"/>
            <a:chOff x="-28931" y="2455022"/>
            <a:chExt cx="6048731" cy="4193751"/>
          </a:xfrm>
        </p:grpSpPr>
        <p:pic>
          <p:nvPicPr>
            <p:cNvPr id="9" name="Afbeelding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0" t="12963" r="16666"/>
            <a:stretch/>
          </p:blipFill>
          <p:spPr>
            <a:xfrm>
              <a:off x="-28931" y="2455763"/>
              <a:ext cx="4995927" cy="419301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cxnSp>
          <p:nvCxnSpPr>
            <p:cNvPr id="12" name="Rechte verbindingslijn 11"/>
            <p:cNvCxnSpPr>
              <a:cxnSpLocks/>
            </p:cNvCxnSpPr>
            <p:nvPr/>
          </p:nvCxnSpPr>
          <p:spPr bwMode="auto">
            <a:xfrm>
              <a:off x="4943362" y="2455022"/>
              <a:ext cx="387373" cy="1202578"/>
            </a:xfrm>
            <a:prstGeom prst="line">
              <a:avLst/>
            </a:prstGeom>
            <a:solidFill>
              <a:srgbClr val="D2D2C6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Rechte verbindingslijn 22"/>
            <p:cNvCxnSpPr>
              <a:cxnSpLocks/>
            </p:cNvCxnSpPr>
            <p:nvPr/>
          </p:nvCxnSpPr>
          <p:spPr bwMode="auto">
            <a:xfrm flipH="1">
              <a:off x="4953000" y="4267310"/>
              <a:ext cx="377735" cy="2359615"/>
            </a:xfrm>
            <a:prstGeom prst="line">
              <a:avLst/>
            </a:prstGeom>
            <a:solidFill>
              <a:srgbClr val="D2D2C6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Rechthoek 14"/>
            <p:cNvSpPr/>
            <p:nvPr/>
          </p:nvSpPr>
          <p:spPr bwMode="auto">
            <a:xfrm>
              <a:off x="5334000" y="3657600"/>
              <a:ext cx="685800" cy="637655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B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279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2DF87F-707B-4641-B911-2B76E1F72265}" type="datetime1">
              <a:rPr lang="nl-BE" altLang="fr-FR" smtClean="0"/>
              <a:pPr>
                <a:defRPr/>
              </a:pPr>
              <a:t>13/09/2022</a:t>
            </a:fld>
            <a:endParaRPr lang="nl-NL" altLang="fr-FR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844824" y="228600"/>
            <a:ext cx="7554912" cy="974725"/>
          </a:xfrm>
        </p:spPr>
        <p:txBody>
          <a:bodyPr/>
          <a:lstStyle/>
          <a:p>
            <a:r>
              <a:rPr lang="nl-BE" dirty="0" err="1"/>
              <a:t>Drill</a:t>
            </a:r>
            <a:r>
              <a:rPr lang="nl-BE" dirty="0"/>
              <a:t> Granaat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68363" y="1276027"/>
            <a:ext cx="72850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398463" indent="-398463" algn="l" rtl="0" eaLnBrk="0" fontAlgn="base" hangingPunct="0">
              <a:spcBef>
                <a:spcPct val="0"/>
              </a:spcBef>
              <a:spcAft>
                <a:spcPct val="0"/>
              </a:spcAft>
              <a:buSzPct val="81000"/>
              <a:buBlip>
                <a:blip r:embed="rId2"/>
              </a:buBlip>
              <a:defRPr sz="33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398463" indent="-398463" algn="l" rtl="0" eaLnBrk="0" fontAlgn="base" hangingPunct="0">
              <a:spcBef>
                <a:spcPct val="0"/>
              </a:spcBef>
              <a:spcAft>
                <a:spcPct val="0"/>
              </a:spcAft>
              <a:buSzPct val="81000"/>
              <a:buBlip>
                <a:blip r:embed="rId2"/>
              </a:buBlip>
              <a:defRPr sz="3300" b="1">
                <a:solidFill>
                  <a:schemeClr val="tx2"/>
                </a:solidFill>
                <a:latin typeface="Arial Narrow" panose="020B0606020202030204" pitchFamily="34" charset="0"/>
              </a:defRPr>
            </a:lvl2pPr>
            <a:lvl3pPr marL="398463" indent="-398463" algn="l" rtl="0" eaLnBrk="0" fontAlgn="base" hangingPunct="0">
              <a:spcBef>
                <a:spcPct val="0"/>
              </a:spcBef>
              <a:spcAft>
                <a:spcPct val="0"/>
              </a:spcAft>
              <a:buSzPct val="81000"/>
              <a:buBlip>
                <a:blip r:embed="rId2"/>
              </a:buBlip>
              <a:defRPr sz="3300" b="1">
                <a:solidFill>
                  <a:schemeClr val="tx2"/>
                </a:solidFill>
                <a:latin typeface="Arial Narrow" panose="020B0606020202030204" pitchFamily="34" charset="0"/>
              </a:defRPr>
            </a:lvl3pPr>
            <a:lvl4pPr marL="398463" indent="-398463" algn="l" rtl="0" eaLnBrk="0" fontAlgn="base" hangingPunct="0">
              <a:spcBef>
                <a:spcPct val="0"/>
              </a:spcBef>
              <a:spcAft>
                <a:spcPct val="0"/>
              </a:spcAft>
              <a:buSzPct val="81000"/>
              <a:buBlip>
                <a:blip r:embed="rId2"/>
              </a:buBlip>
              <a:defRPr sz="3300" b="1">
                <a:solidFill>
                  <a:schemeClr val="tx2"/>
                </a:solidFill>
                <a:latin typeface="Arial Narrow" panose="020B0606020202030204" pitchFamily="34" charset="0"/>
              </a:defRPr>
            </a:lvl4pPr>
            <a:lvl5pPr marL="398463" indent="-398463" algn="l" rtl="0" eaLnBrk="0" fontAlgn="base" hangingPunct="0">
              <a:spcBef>
                <a:spcPct val="0"/>
              </a:spcBef>
              <a:spcAft>
                <a:spcPct val="0"/>
              </a:spcAft>
              <a:buSzPct val="81000"/>
              <a:buBlip>
                <a:blip r:embed="rId2"/>
              </a:buBlip>
              <a:defRPr sz="3300" b="1">
                <a:solidFill>
                  <a:schemeClr val="tx2"/>
                </a:solidFill>
                <a:latin typeface="Arial Narrow" panose="020B0606020202030204" pitchFamily="34" charset="0"/>
              </a:defRPr>
            </a:lvl5pPr>
            <a:lvl6pPr marL="855663" indent="-398463" algn="l" rtl="0" fontAlgn="base">
              <a:spcBef>
                <a:spcPct val="0"/>
              </a:spcBef>
              <a:spcAft>
                <a:spcPct val="0"/>
              </a:spcAft>
              <a:buSzPct val="81000"/>
              <a:buBlip>
                <a:blip r:embed="rId2"/>
              </a:buBlip>
              <a:defRPr sz="3300" b="1">
                <a:solidFill>
                  <a:schemeClr val="tx2"/>
                </a:solidFill>
                <a:latin typeface="Arial Narrow" panose="020B0606020202030204" pitchFamily="34" charset="0"/>
              </a:defRPr>
            </a:lvl6pPr>
            <a:lvl7pPr marL="1312863" indent="-398463" algn="l" rtl="0" fontAlgn="base">
              <a:spcBef>
                <a:spcPct val="0"/>
              </a:spcBef>
              <a:spcAft>
                <a:spcPct val="0"/>
              </a:spcAft>
              <a:buSzPct val="81000"/>
              <a:buBlip>
                <a:blip r:embed="rId2"/>
              </a:buBlip>
              <a:defRPr sz="3300" b="1">
                <a:solidFill>
                  <a:schemeClr val="tx2"/>
                </a:solidFill>
                <a:latin typeface="Arial Narrow" panose="020B0606020202030204" pitchFamily="34" charset="0"/>
              </a:defRPr>
            </a:lvl7pPr>
            <a:lvl8pPr marL="1770063" indent="-398463" algn="l" rtl="0" fontAlgn="base">
              <a:spcBef>
                <a:spcPct val="0"/>
              </a:spcBef>
              <a:spcAft>
                <a:spcPct val="0"/>
              </a:spcAft>
              <a:buSzPct val="81000"/>
              <a:buBlip>
                <a:blip r:embed="rId2"/>
              </a:buBlip>
              <a:defRPr sz="3300" b="1">
                <a:solidFill>
                  <a:schemeClr val="tx2"/>
                </a:solidFill>
                <a:latin typeface="Arial Narrow" panose="020B0606020202030204" pitchFamily="34" charset="0"/>
              </a:defRPr>
            </a:lvl8pPr>
            <a:lvl9pPr marL="2227263" indent="-398463" algn="l" rtl="0" fontAlgn="base">
              <a:spcBef>
                <a:spcPct val="0"/>
              </a:spcBef>
              <a:spcAft>
                <a:spcPct val="0"/>
              </a:spcAft>
              <a:buSzPct val="81000"/>
              <a:buBlip>
                <a:blip r:embed="rId2"/>
              </a:buBlip>
              <a:defRPr sz="3300" b="1">
                <a:solidFill>
                  <a:schemeClr val="tx2"/>
                </a:solidFill>
                <a:latin typeface="Arial Narrow" panose="020B0606020202030204" pitchFamily="34" charset="0"/>
              </a:defRPr>
            </a:lvl9pPr>
          </a:lstStyle>
          <a:p>
            <a:pPr marL="0" indent="0" algn="ctr" eaLnBrk="1" hangingPunct="1">
              <a:buFontTx/>
              <a:buNone/>
            </a:pPr>
            <a:r>
              <a:rPr lang="nl-BE" altLang="en-US" sz="2800" dirty="0">
                <a:solidFill>
                  <a:schemeClr val="tx1"/>
                </a:solidFill>
              </a:rPr>
              <a:t>Slachtoffers met een granaat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16667"/>
          <a:stretch/>
        </p:blipFill>
        <p:spPr>
          <a:xfrm rot="5400000">
            <a:off x="553268" y="2997048"/>
            <a:ext cx="4201253" cy="2995612"/>
          </a:xfrm>
          <a:prstGeom prst="rect">
            <a:avLst/>
          </a:prstGeom>
        </p:spPr>
      </p:pic>
      <p:grpSp>
        <p:nvGrpSpPr>
          <p:cNvPr id="18" name="Groep 17"/>
          <p:cNvGrpSpPr/>
          <p:nvPr/>
        </p:nvGrpSpPr>
        <p:grpSpPr>
          <a:xfrm>
            <a:off x="2209800" y="2171054"/>
            <a:ext cx="6698089" cy="4248150"/>
            <a:chOff x="2209800" y="2171054"/>
            <a:chExt cx="6698089" cy="4248150"/>
          </a:xfrm>
        </p:grpSpPr>
        <p:pic>
          <p:nvPicPr>
            <p:cNvPr id="10" name="Afbeelding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00" t="-370" r="24167" b="-1"/>
            <a:stretch/>
          </p:blipFill>
          <p:spPr>
            <a:xfrm>
              <a:off x="4518657" y="2171054"/>
              <a:ext cx="4389232" cy="424815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11" name="Rechthoek 10"/>
            <p:cNvSpPr/>
            <p:nvPr/>
          </p:nvSpPr>
          <p:spPr bwMode="auto">
            <a:xfrm>
              <a:off x="2209800" y="3990329"/>
              <a:ext cx="685800" cy="6096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B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13" name="Rechte verbindingslijn 12"/>
            <p:cNvCxnSpPr>
              <a:cxnSpLocks/>
            </p:cNvCxnSpPr>
            <p:nvPr/>
          </p:nvCxnSpPr>
          <p:spPr bwMode="auto">
            <a:xfrm flipH="1">
              <a:off x="2895601" y="2171054"/>
              <a:ext cx="1615280" cy="1791346"/>
            </a:xfrm>
            <a:prstGeom prst="line">
              <a:avLst/>
            </a:prstGeom>
            <a:solidFill>
              <a:srgbClr val="D2D2C6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Rechte verbindingslijn 13"/>
            <p:cNvCxnSpPr>
              <a:cxnSpLocks/>
            </p:cNvCxnSpPr>
            <p:nvPr/>
          </p:nvCxnSpPr>
          <p:spPr bwMode="auto">
            <a:xfrm flipH="1" flipV="1">
              <a:off x="2895600" y="4599929"/>
              <a:ext cx="1623057" cy="1819275"/>
            </a:xfrm>
            <a:prstGeom prst="line">
              <a:avLst/>
            </a:prstGeom>
            <a:solidFill>
              <a:srgbClr val="D2D2C6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9" name="Tekstvak 18"/>
          <p:cNvSpPr txBox="1"/>
          <p:nvPr/>
        </p:nvSpPr>
        <p:spPr>
          <a:xfrm>
            <a:off x="2552700" y="5600521"/>
            <a:ext cx="4435151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</a:rPr>
              <a:t>Oplossing????</a:t>
            </a:r>
          </a:p>
          <a:p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Interventie DOVO??</a:t>
            </a:r>
          </a:p>
          <a:p>
            <a:r>
              <a:rPr lang="nl-BE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TAPE (laatste redmiddel!!!!)</a:t>
            </a:r>
            <a:endParaRPr lang="nl-B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07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A21AA6D-5A1B-4CE7-A656-0543BEB0CFFA}" type="slidenum">
              <a:rPr lang="nl-NL" sz="1500" smtClean="0">
                <a:solidFill>
                  <a:srgbClr val="6B645E"/>
                </a:solidFill>
                <a:cs typeface="Arial" charset="0"/>
              </a:rPr>
              <a:pPr/>
              <a:t>48</a:t>
            </a:fld>
            <a:endParaRPr lang="nl-NL" sz="1500">
              <a:solidFill>
                <a:srgbClr val="6B645E"/>
              </a:solidFill>
              <a:cs typeface="Arial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38200" y="1524000"/>
            <a:ext cx="7543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19088" indent="-319088">
              <a:lnSpc>
                <a:spcPts val="2800"/>
              </a:lnSpc>
              <a:spcBef>
                <a:spcPct val="20000"/>
              </a:spcBef>
              <a:buClr>
                <a:schemeClr val="tx2"/>
              </a:buClr>
              <a:defRPr/>
            </a:pPr>
            <a:endParaRPr lang="nl-BE" sz="1600" b="1" kern="0" dirty="0">
              <a:latin typeface="+mn-lt"/>
            </a:endParaRPr>
          </a:p>
        </p:txBody>
      </p:sp>
      <p:sp>
        <p:nvSpPr>
          <p:cNvPr id="39940" name="Tekstvak 4"/>
          <p:cNvSpPr txBox="1">
            <a:spLocks noChangeArrowheads="1"/>
          </p:cNvSpPr>
          <p:nvPr/>
        </p:nvSpPr>
        <p:spPr bwMode="auto">
          <a:xfrm>
            <a:off x="838200" y="1524000"/>
            <a:ext cx="75438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 algn="ctr"/>
            <a:endParaRPr lang="nl-BE" sz="2000" u="sng"/>
          </a:p>
          <a:p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</p:txBody>
      </p:sp>
      <p:sp>
        <p:nvSpPr>
          <p:cNvPr id="39941" name="Tekstvak 6"/>
          <p:cNvSpPr txBox="1">
            <a:spLocks noChangeArrowheads="1"/>
          </p:cNvSpPr>
          <p:nvPr/>
        </p:nvSpPr>
        <p:spPr bwMode="auto">
          <a:xfrm>
            <a:off x="838200" y="1524000"/>
            <a:ext cx="75438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 algn="ctr"/>
            <a:endParaRPr lang="nl-BE" sz="2000" u="sng"/>
          </a:p>
          <a:p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</p:txBody>
      </p:sp>
      <p:sp>
        <p:nvSpPr>
          <p:cNvPr id="39942" name="Tekstvak 7"/>
          <p:cNvSpPr txBox="1">
            <a:spLocks noChangeArrowheads="1"/>
          </p:cNvSpPr>
          <p:nvPr/>
        </p:nvSpPr>
        <p:spPr bwMode="auto">
          <a:xfrm>
            <a:off x="838200" y="1524000"/>
            <a:ext cx="75438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nl-BE" sz="2000"/>
          </a:p>
          <a:p>
            <a:pPr algn="ctr"/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 algn="ctr"/>
            <a:endParaRPr lang="nl-BE" sz="2000" u="sng"/>
          </a:p>
          <a:p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838200" y="1524000"/>
            <a:ext cx="7543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19088" indent="-319088">
              <a:lnSpc>
                <a:spcPts val="2800"/>
              </a:lnSpc>
              <a:spcBef>
                <a:spcPct val="20000"/>
              </a:spcBef>
              <a:buClr>
                <a:schemeClr val="tx2"/>
              </a:buClr>
              <a:defRPr/>
            </a:pPr>
            <a:endParaRPr lang="nl-BE" sz="1600" b="1" kern="0" dirty="0">
              <a:latin typeface="+mn-lt"/>
            </a:endParaRPr>
          </a:p>
        </p:txBody>
      </p:sp>
      <p:sp>
        <p:nvSpPr>
          <p:cNvPr id="39944" name="Tekstvak 10"/>
          <p:cNvSpPr txBox="1">
            <a:spLocks noChangeArrowheads="1"/>
          </p:cNvSpPr>
          <p:nvPr/>
        </p:nvSpPr>
        <p:spPr bwMode="auto">
          <a:xfrm>
            <a:off x="838200" y="1524000"/>
            <a:ext cx="75438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nl-BE" sz="2000" dirty="0"/>
          </a:p>
          <a:p>
            <a:pPr>
              <a:buFont typeface="Arial" charset="0"/>
              <a:buChar char="•"/>
            </a:pPr>
            <a:endParaRPr lang="nl-BE" sz="2000" dirty="0"/>
          </a:p>
          <a:p>
            <a:endParaRPr lang="nl-BE" sz="2000" dirty="0"/>
          </a:p>
          <a:p>
            <a:pPr algn="ctr"/>
            <a:endParaRPr lang="nl-BE" sz="2000" u="sng" dirty="0"/>
          </a:p>
          <a:p>
            <a:endParaRPr lang="nl-BE" sz="2000" dirty="0"/>
          </a:p>
          <a:p>
            <a:endParaRPr lang="nl-BE" sz="2000" dirty="0"/>
          </a:p>
          <a:p>
            <a:pPr>
              <a:buFont typeface="Arial" charset="0"/>
              <a:buChar char="•"/>
            </a:pPr>
            <a:endParaRPr lang="nl-BE" sz="2000" dirty="0"/>
          </a:p>
          <a:p>
            <a:endParaRPr lang="nl-BE" sz="2000" dirty="0"/>
          </a:p>
          <a:p>
            <a:pPr>
              <a:buFont typeface="Arial" charset="0"/>
              <a:buChar char="•"/>
            </a:pPr>
            <a:endParaRPr lang="nl-BE" sz="2000" dirty="0"/>
          </a:p>
        </p:txBody>
      </p:sp>
      <p:sp>
        <p:nvSpPr>
          <p:cNvPr id="39947" name="Rectangle 3"/>
          <p:cNvSpPr txBox="1">
            <a:spLocks noChangeArrowheads="1"/>
          </p:cNvSpPr>
          <p:nvPr/>
        </p:nvSpPr>
        <p:spPr bwMode="auto">
          <a:xfrm>
            <a:off x="1152525" y="1654175"/>
            <a:ext cx="7010400" cy="4876800"/>
          </a:xfrm>
          <a:prstGeom prst="rect">
            <a:avLst/>
          </a:prstGeom>
          <a:solidFill>
            <a:srgbClr val="D2D2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19088" indent="-319088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buClr>
                <a:srgbClr val="C00000"/>
              </a:buClr>
            </a:pPr>
            <a:r>
              <a:rPr lang="nl-BE" altLang="en-US" sz="2000" b="1" u="sng" dirty="0"/>
              <a:t>Ricochet effect</a:t>
            </a:r>
          </a:p>
          <a:p>
            <a:pPr marL="0" indent="0" algn="ctr">
              <a:buClr>
                <a:srgbClr val="C00000"/>
              </a:buClr>
            </a:pPr>
            <a:endParaRPr lang="nl-BE" altLang="en-US" sz="2000" b="1" u="sng" dirty="0"/>
          </a:p>
          <a:p>
            <a:pPr marL="766762" lvl="1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nl-BE" altLang="en-US" sz="2000" b="1" dirty="0"/>
              <a:t>Kogel kaatst terug op muur</a:t>
            </a:r>
          </a:p>
          <a:p>
            <a:pPr marL="766762" lvl="1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nl-BE" altLang="en-US" sz="2000" b="1" dirty="0"/>
              <a:t>Kogel heeft neiging om muur te volgen</a:t>
            </a:r>
          </a:p>
          <a:p>
            <a:pPr marL="766762" lvl="1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nl-BE" altLang="en-US" sz="2000" b="1" dirty="0"/>
          </a:p>
          <a:p>
            <a:pPr marL="766762" lvl="1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nl-BE" altLang="en-US" sz="2000" b="1" dirty="0"/>
          </a:p>
          <a:p>
            <a:pPr marL="766762" lvl="1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nl-BE" altLang="en-US" sz="2000" b="1" dirty="0"/>
          </a:p>
          <a:p>
            <a:pPr marL="766762" lvl="1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nl-BE" altLang="en-US" sz="2000" b="1" dirty="0"/>
          </a:p>
          <a:p>
            <a:pPr marL="766762" lvl="1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nl-BE" altLang="en-US" sz="2000" b="1" dirty="0"/>
          </a:p>
          <a:p>
            <a:pPr marL="766762" lvl="1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nl-BE" altLang="en-US" sz="2000" b="1" dirty="0"/>
          </a:p>
          <a:p>
            <a:pPr marL="766762" lvl="1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nl-BE" altLang="en-US" sz="2000" b="1" dirty="0"/>
          </a:p>
          <a:p>
            <a:pPr marL="766762" lvl="1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nl-BE" altLang="en-US" sz="2000" b="1" dirty="0"/>
          </a:p>
          <a:p>
            <a:pPr marL="423862" lvl="1" indent="0">
              <a:buClr>
                <a:srgbClr val="C00000"/>
              </a:buClr>
            </a:pPr>
            <a:endParaRPr lang="nl-BE" altLang="en-US" sz="2000" b="1" dirty="0"/>
          </a:p>
          <a:p>
            <a:pPr marL="0" indent="0">
              <a:buClr>
                <a:srgbClr val="C00000"/>
              </a:buClr>
            </a:pPr>
            <a:r>
              <a:rPr lang="nl-BE" altLang="en-US" sz="2000" b="1" dirty="0"/>
              <a:t>DUS:</a:t>
            </a:r>
          </a:p>
          <a:p>
            <a:pPr marL="766762" lvl="1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nl-BE" altLang="en-US" sz="2000" b="1" dirty="0"/>
              <a:t>Niet tegen de muren leunen!</a:t>
            </a:r>
          </a:p>
          <a:p>
            <a:pPr marL="766762" lvl="1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nl-BE" altLang="en-US" sz="2000" b="1" dirty="0"/>
              <a:t>Hoeken vermijden!</a:t>
            </a:r>
          </a:p>
          <a:p>
            <a:pPr marL="0" indent="0">
              <a:buClr>
                <a:srgbClr val="C00000"/>
              </a:buClr>
            </a:pPr>
            <a:endParaRPr lang="nl-BE" altLang="en-US" sz="2000" b="1" dirty="0"/>
          </a:p>
          <a:p>
            <a:pPr marL="0" indent="0">
              <a:buClr>
                <a:srgbClr val="C00000"/>
              </a:buClr>
            </a:pPr>
            <a:endParaRPr lang="nl-BE" altLang="en-US" sz="2000" b="1" dirty="0"/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nl-BE" altLang="en-US" sz="2000" b="1" dirty="0"/>
          </a:p>
          <a:p>
            <a:pPr>
              <a:lnSpc>
                <a:spcPts val="2800"/>
              </a:lnSpc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altLang="en-US" sz="2300" b="1" dirty="0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844824" y="228600"/>
            <a:ext cx="7554912" cy="974725"/>
          </a:xfrm>
        </p:spPr>
        <p:txBody>
          <a:bodyPr/>
          <a:lstStyle/>
          <a:p>
            <a:r>
              <a:rPr lang="nl-BE" dirty="0"/>
              <a:t>Aandachtspunten</a:t>
            </a:r>
          </a:p>
        </p:txBody>
      </p:sp>
      <p:pic>
        <p:nvPicPr>
          <p:cNvPr id="1026" name="Picture 2" descr="Afbeeldingsresultaat voor ricochet bullet cor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217" y="3073352"/>
            <a:ext cx="4810125" cy="245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1054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A21AA6D-5A1B-4CE7-A656-0543BEB0CFFA}" type="slidenum">
              <a:rPr lang="nl-NL" sz="1500" smtClean="0">
                <a:solidFill>
                  <a:srgbClr val="6B645E"/>
                </a:solidFill>
                <a:cs typeface="Arial" charset="0"/>
              </a:rPr>
              <a:pPr/>
              <a:t>49</a:t>
            </a:fld>
            <a:endParaRPr lang="nl-NL" sz="1500">
              <a:solidFill>
                <a:srgbClr val="6B645E"/>
              </a:solidFill>
              <a:cs typeface="Arial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38200" y="1524000"/>
            <a:ext cx="7543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19088" indent="-319088">
              <a:lnSpc>
                <a:spcPts val="2800"/>
              </a:lnSpc>
              <a:spcBef>
                <a:spcPct val="20000"/>
              </a:spcBef>
              <a:buClr>
                <a:schemeClr val="tx2"/>
              </a:buClr>
              <a:defRPr/>
            </a:pPr>
            <a:endParaRPr lang="nl-BE" sz="1600" b="1" kern="0" dirty="0">
              <a:latin typeface="+mn-lt"/>
            </a:endParaRPr>
          </a:p>
        </p:txBody>
      </p:sp>
      <p:sp>
        <p:nvSpPr>
          <p:cNvPr id="39940" name="Tekstvak 4"/>
          <p:cNvSpPr txBox="1">
            <a:spLocks noChangeArrowheads="1"/>
          </p:cNvSpPr>
          <p:nvPr/>
        </p:nvSpPr>
        <p:spPr bwMode="auto">
          <a:xfrm>
            <a:off x="838200" y="1524000"/>
            <a:ext cx="75438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 algn="ctr"/>
            <a:endParaRPr lang="nl-BE" sz="2000" u="sng"/>
          </a:p>
          <a:p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</p:txBody>
      </p:sp>
      <p:sp>
        <p:nvSpPr>
          <p:cNvPr id="39941" name="Tekstvak 6"/>
          <p:cNvSpPr txBox="1">
            <a:spLocks noChangeArrowheads="1"/>
          </p:cNvSpPr>
          <p:nvPr/>
        </p:nvSpPr>
        <p:spPr bwMode="auto">
          <a:xfrm>
            <a:off x="838200" y="1524000"/>
            <a:ext cx="75438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 algn="ctr"/>
            <a:endParaRPr lang="nl-BE" sz="2000" u="sng"/>
          </a:p>
          <a:p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</p:txBody>
      </p:sp>
      <p:sp>
        <p:nvSpPr>
          <p:cNvPr id="39942" name="Tekstvak 7"/>
          <p:cNvSpPr txBox="1">
            <a:spLocks noChangeArrowheads="1"/>
          </p:cNvSpPr>
          <p:nvPr/>
        </p:nvSpPr>
        <p:spPr bwMode="auto">
          <a:xfrm>
            <a:off x="838200" y="1524000"/>
            <a:ext cx="75438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nl-BE" sz="2000"/>
          </a:p>
          <a:p>
            <a:pPr algn="ctr"/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 algn="ctr"/>
            <a:endParaRPr lang="nl-BE" sz="2000" u="sng"/>
          </a:p>
          <a:p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838200" y="1524000"/>
            <a:ext cx="7543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19088" indent="-319088">
              <a:lnSpc>
                <a:spcPts val="2800"/>
              </a:lnSpc>
              <a:spcBef>
                <a:spcPct val="20000"/>
              </a:spcBef>
              <a:buClr>
                <a:schemeClr val="tx2"/>
              </a:buClr>
              <a:defRPr/>
            </a:pPr>
            <a:endParaRPr lang="nl-BE" sz="1600" b="1" kern="0" dirty="0">
              <a:latin typeface="+mn-lt"/>
            </a:endParaRPr>
          </a:p>
        </p:txBody>
      </p:sp>
      <p:sp>
        <p:nvSpPr>
          <p:cNvPr id="39944" name="Tekstvak 10"/>
          <p:cNvSpPr txBox="1">
            <a:spLocks noChangeArrowheads="1"/>
          </p:cNvSpPr>
          <p:nvPr/>
        </p:nvSpPr>
        <p:spPr bwMode="auto">
          <a:xfrm>
            <a:off x="838200" y="1524000"/>
            <a:ext cx="75438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nl-BE" sz="2000" dirty="0"/>
          </a:p>
          <a:p>
            <a:pPr>
              <a:buFont typeface="Arial" charset="0"/>
              <a:buChar char="•"/>
            </a:pPr>
            <a:endParaRPr lang="nl-BE" sz="2000" dirty="0"/>
          </a:p>
          <a:p>
            <a:endParaRPr lang="nl-BE" sz="2000" dirty="0"/>
          </a:p>
          <a:p>
            <a:pPr algn="ctr"/>
            <a:endParaRPr lang="nl-BE" sz="2000" u="sng" dirty="0"/>
          </a:p>
          <a:p>
            <a:endParaRPr lang="nl-BE" sz="2000" dirty="0"/>
          </a:p>
          <a:p>
            <a:endParaRPr lang="nl-BE" sz="2000" dirty="0"/>
          </a:p>
          <a:p>
            <a:pPr>
              <a:buFont typeface="Arial" charset="0"/>
              <a:buChar char="•"/>
            </a:pPr>
            <a:endParaRPr lang="nl-BE" sz="2000" dirty="0"/>
          </a:p>
          <a:p>
            <a:endParaRPr lang="nl-BE" sz="2000" dirty="0"/>
          </a:p>
          <a:p>
            <a:pPr>
              <a:buFont typeface="Arial" charset="0"/>
              <a:buChar char="•"/>
            </a:pPr>
            <a:endParaRPr lang="nl-BE" sz="2000" dirty="0"/>
          </a:p>
        </p:txBody>
      </p:sp>
      <p:sp>
        <p:nvSpPr>
          <p:cNvPr id="39947" name="Rectangle 3"/>
          <p:cNvSpPr txBox="1">
            <a:spLocks noChangeArrowheads="1"/>
          </p:cNvSpPr>
          <p:nvPr/>
        </p:nvSpPr>
        <p:spPr bwMode="auto">
          <a:xfrm>
            <a:off x="1219200" y="1524000"/>
            <a:ext cx="7010400" cy="4876800"/>
          </a:xfrm>
          <a:prstGeom prst="rect">
            <a:avLst/>
          </a:prstGeom>
          <a:solidFill>
            <a:srgbClr val="D2D2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19088" indent="-319088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buClr>
                <a:srgbClr val="C00000"/>
              </a:buClr>
            </a:pPr>
            <a:r>
              <a:rPr lang="nl-BE" altLang="en-US" sz="2000" b="1" u="sng" dirty="0" err="1"/>
              <a:t>Situational</a:t>
            </a:r>
            <a:r>
              <a:rPr lang="nl-BE" altLang="en-US" sz="2000" b="1" u="sng" dirty="0"/>
              <a:t> Awareness</a:t>
            </a: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nl-BE" altLang="en-US" sz="2000" b="1" dirty="0"/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nl-BE" altLang="en-US" sz="2000" b="1" dirty="0"/>
              <a:t>Rug nooit richting bedreiging (deurgaten, openingen,…)</a:t>
            </a: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nl-BE" altLang="en-US" sz="2000" b="1" dirty="0"/>
              <a:t>360° awareness</a:t>
            </a: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nl-BE" altLang="en-US" sz="2000" b="1" dirty="0"/>
              <a:t>Niet stilstaan in deuropeningen, dode hoeken, voor niet-verkende zones,…</a:t>
            </a:r>
          </a:p>
          <a:p>
            <a:pPr marL="0" indent="0">
              <a:buClr>
                <a:srgbClr val="C00000"/>
              </a:buClr>
            </a:pPr>
            <a:endParaRPr lang="nl-BE" altLang="en-US" sz="2000" b="1" dirty="0"/>
          </a:p>
          <a:p>
            <a:pPr marL="0" indent="0">
              <a:buClr>
                <a:srgbClr val="C00000"/>
              </a:buClr>
            </a:pPr>
            <a:endParaRPr lang="nl-BE" altLang="en-US" sz="2000" b="1" dirty="0"/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nl-BE" altLang="en-US" sz="2000" b="1" dirty="0"/>
          </a:p>
          <a:p>
            <a:pPr>
              <a:lnSpc>
                <a:spcPts val="2800"/>
              </a:lnSpc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altLang="en-US" sz="2300" b="1" dirty="0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844824" y="228600"/>
            <a:ext cx="7554912" cy="974725"/>
          </a:xfrm>
        </p:spPr>
        <p:txBody>
          <a:bodyPr/>
          <a:lstStyle/>
          <a:p>
            <a:r>
              <a:rPr lang="nl-BE" dirty="0"/>
              <a:t>Aandachtspunten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" t="3994" r="3982" b="3239"/>
          <a:stretch/>
        </p:blipFill>
        <p:spPr>
          <a:xfrm>
            <a:off x="2667000" y="3822765"/>
            <a:ext cx="39624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86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2DF87F-707B-4641-B911-2B76E1F72265}" type="datetime1">
              <a:rPr lang="nl-BE" altLang="fr-FR" smtClean="0"/>
              <a:pPr>
                <a:defRPr/>
              </a:pPr>
              <a:t>13/09/2022</a:t>
            </a:fld>
            <a:endParaRPr lang="nl-NL" altLang="fr-FR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49" y="2127440"/>
            <a:ext cx="7208989" cy="3202277"/>
          </a:xfrm>
          <a:prstGeom prst="rect">
            <a:avLst/>
          </a:prstGeom>
        </p:spPr>
      </p:pic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3718789" y="3466705"/>
            <a:ext cx="304800" cy="269442"/>
          </a:xfrm>
          <a:prstGeom prst="star5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4116278" y="4264085"/>
            <a:ext cx="386337" cy="361550"/>
          </a:xfrm>
          <a:prstGeom prst="plus">
            <a:avLst>
              <a:gd name="adj" fmla="val 25000"/>
            </a:avLst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734644" y="4253669"/>
            <a:ext cx="627912" cy="360250"/>
          </a:xfrm>
          <a:prstGeom prst="rect">
            <a:avLst/>
          </a:prstGeom>
          <a:solidFill>
            <a:srgbClr val="BF8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nl-BE" altLang="nl-B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FCP</a:t>
            </a:r>
            <a:endParaRPr kumimoji="0" lang="nl-BE" altLang="nl-B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594585" y="4084951"/>
            <a:ext cx="701730" cy="392253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nl-BE" altLang="nl-B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VMP</a:t>
            </a:r>
            <a:endParaRPr kumimoji="0" lang="nl-BE" altLang="nl-BE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6304829" y="3641596"/>
            <a:ext cx="830214" cy="325877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nl-BE" altLang="nl-B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CP </a:t>
            </a:r>
            <a:r>
              <a:rPr kumimoji="0" lang="nl-BE" altLang="nl-BE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Ops</a:t>
            </a:r>
            <a:endParaRPr kumimoji="0" lang="nl-BE" altLang="nl-BE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2111782" y="2010966"/>
            <a:ext cx="19094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sz="2000" dirty="0"/>
              <a:t>Gewondennest</a:t>
            </a:r>
          </a:p>
        </p:txBody>
      </p:sp>
      <p:cxnSp>
        <p:nvCxnSpPr>
          <p:cNvPr id="17" name="Rechte verbindingslijn met pijl 16"/>
          <p:cNvCxnSpPr>
            <a:cxnSpLocks/>
          </p:cNvCxnSpPr>
          <p:nvPr/>
        </p:nvCxnSpPr>
        <p:spPr bwMode="auto">
          <a:xfrm>
            <a:off x="3079750" y="2417526"/>
            <a:ext cx="806451" cy="1089849"/>
          </a:xfrm>
          <a:prstGeom prst="straightConnector1">
            <a:avLst/>
          </a:prstGeom>
          <a:solidFill>
            <a:srgbClr val="D2D2C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kstvak 17"/>
          <p:cNvSpPr txBox="1"/>
          <p:nvPr/>
        </p:nvSpPr>
        <p:spPr>
          <a:xfrm>
            <a:off x="1517992" y="5482900"/>
            <a:ext cx="313419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sz="2000" dirty="0"/>
              <a:t>Overnamepunt gewonden</a:t>
            </a:r>
          </a:p>
        </p:txBody>
      </p:sp>
      <p:cxnSp>
        <p:nvCxnSpPr>
          <p:cNvPr id="19" name="Rechte verbindingslijn met pijl 18"/>
          <p:cNvCxnSpPr>
            <a:cxnSpLocks/>
            <a:stCxn id="18" idx="0"/>
          </p:cNvCxnSpPr>
          <p:nvPr/>
        </p:nvCxnSpPr>
        <p:spPr bwMode="auto">
          <a:xfrm flipV="1">
            <a:off x="3085088" y="4557940"/>
            <a:ext cx="891670" cy="924960"/>
          </a:xfrm>
          <a:prstGeom prst="straightConnector1">
            <a:avLst/>
          </a:prstGeom>
          <a:solidFill>
            <a:srgbClr val="D2D2C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kstvak 21"/>
          <p:cNvSpPr txBox="1"/>
          <p:nvPr/>
        </p:nvSpPr>
        <p:spPr>
          <a:xfrm>
            <a:off x="4502615" y="6269794"/>
            <a:ext cx="371768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sz="2000" dirty="0"/>
              <a:t>Forward </a:t>
            </a:r>
            <a:r>
              <a:rPr lang="nl-BE" sz="2000" dirty="0" err="1"/>
              <a:t>Command</a:t>
            </a:r>
            <a:r>
              <a:rPr lang="nl-BE" sz="2000" dirty="0"/>
              <a:t> Post (FCP)</a:t>
            </a:r>
          </a:p>
        </p:txBody>
      </p:sp>
      <p:cxnSp>
        <p:nvCxnSpPr>
          <p:cNvPr id="23" name="Rechte verbindingslijn met pijl 22"/>
          <p:cNvCxnSpPr>
            <a:cxnSpLocks/>
            <a:stCxn id="22" idx="0"/>
          </p:cNvCxnSpPr>
          <p:nvPr/>
        </p:nvCxnSpPr>
        <p:spPr bwMode="auto">
          <a:xfrm flipH="1" flipV="1">
            <a:off x="4949825" y="4695742"/>
            <a:ext cx="1411632" cy="1574052"/>
          </a:xfrm>
          <a:prstGeom prst="straightConnector1">
            <a:avLst/>
          </a:prstGeom>
          <a:solidFill>
            <a:srgbClr val="D2D2C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kstvak 25"/>
          <p:cNvSpPr txBox="1"/>
          <p:nvPr/>
        </p:nvSpPr>
        <p:spPr>
          <a:xfrm>
            <a:off x="5137404" y="2546435"/>
            <a:ext cx="29418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sz="1800" dirty="0"/>
              <a:t>Reflexperimeter, min 100m</a:t>
            </a:r>
          </a:p>
        </p:txBody>
      </p:sp>
      <p:cxnSp>
        <p:nvCxnSpPr>
          <p:cNvPr id="28" name="Rechte verbindingslijn met pijl 27"/>
          <p:cNvCxnSpPr>
            <a:cxnSpLocks/>
            <a:stCxn id="26" idx="2"/>
          </p:cNvCxnSpPr>
          <p:nvPr/>
        </p:nvCxnSpPr>
        <p:spPr bwMode="auto">
          <a:xfrm flipH="1">
            <a:off x="4949828" y="2915767"/>
            <a:ext cx="1658524" cy="613740"/>
          </a:xfrm>
          <a:prstGeom prst="straightConnector1">
            <a:avLst/>
          </a:prstGeom>
          <a:solidFill>
            <a:srgbClr val="D2D2C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Rechte verbindingslijn 5"/>
          <p:cNvCxnSpPr>
            <a:cxnSpLocks/>
            <a:stCxn id="10" idx="3"/>
            <a:endCxn id="11" idx="0"/>
          </p:cNvCxnSpPr>
          <p:nvPr/>
        </p:nvCxnSpPr>
        <p:spPr bwMode="auto">
          <a:xfrm>
            <a:off x="3965377" y="3736146"/>
            <a:ext cx="344070" cy="527939"/>
          </a:xfrm>
          <a:prstGeom prst="line">
            <a:avLst/>
          </a:prstGeom>
          <a:solidFill>
            <a:srgbClr val="D2D2C6"/>
          </a:solidFill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kstvak 23"/>
          <p:cNvSpPr txBox="1"/>
          <p:nvPr/>
        </p:nvSpPr>
        <p:spPr>
          <a:xfrm>
            <a:off x="4652183" y="1973258"/>
            <a:ext cx="159530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sz="1800" dirty="0"/>
              <a:t>Extractiegang</a:t>
            </a:r>
          </a:p>
        </p:txBody>
      </p:sp>
      <p:cxnSp>
        <p:nvCxnSpPr>
          <p:cNvPr id="27" name="Rechte verbindingslijn met pijl 26"/>
          <p:cNvCxnSpPr>
            <a:cxnSpLocks/>
          </p:cNvCxnSpPr>
          <p:nvPr/>
        </p:nvCxnSpPr>
        <p:spPr bwMode="auto">
          <a:xfrm flipH="1">
            <a:off x="4141306" y="2349040"/>
            <a:ext cx="907294" cy="1455494"/>
          </a:xfrm>
          <a:prstGeom prst="straightConnector1">
            <a:avLst/>
          </a:prstGeom>
          <a:solidFill>
            <a:srgbClr val="D2D2C6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itel 4"/>
          <p:cNvSpPr>
            <a:spLocks noGrp="1"/>
          </p:cNvSpPr>
          <p:nvPr>
            <p:ph type="title"/>
          </p:nvPr>
        </p:nvSpPr>
        <p:spPr>
          <a:xfrm>
            <a:off x="868363" y="241300"/>
            <a:ext cx="7554912" cy="974725"/>
          </a:xfrm>
        </p:spPr>
        <p:txBody>
          <a:bodyPr/>
          <a:lstStyle/>
          <a:p>
            <a:r>
              <a:rPr lang="nl-BE" dirty="0"/>
              <a:t>Zonering</a:t>
            </a:r>
          </a:p>
        </p:txBody>
      </p:sp>
    </p:spTree>
    <p:extLst>
      <p:ext uri="{BB962C8B-B14F-4D97-AF65-F5344CB8AC3E}">
        <p14:creationId xmlns:p14="http://schemas.microsoft.com/office/powerpoint/2010/main" val="23928876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A21AA6D-5A1B-4CE7-A656-0543BEB0CFFA}" type="slidenum">
              <a:rPr lang="nl-NL" sz="1500" smtClean="0">
                <a:solidFill>
                  <a:srgbClr val="6B645E"/>
                </a:solidFill>
                <a:cs typeface="Arial" charset="0"/>
              </a:rPr>
              <a:pPr/>
              <a:t>50</a:t>
            </a:fld>
            <a:endParaRPr lang="nl-NL" sz="1500">
              <a:solidFill>
                <a:srgbClr val="6B645E"/>
              </a:solidFill>
              <a:cs typeface="Arial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38200" y="1524000"/>
            <a:ext cx="7543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19088" indent="-319088">
              <a:lnSpc>
                <a:spcPts val="2800"/>
              </a:lnSpc>
              <a:spcBef>
                <a:spcPct val="20000"/>
              </a:spcBef>
              <a:buClr>
                <a:schemeClr val="tx2"/>
              </a:buClr>
              <a:defRPr/>
            </a:pPr>
            <a:endParaRPr lang="nl-BE" sz="1600" b="1" kern="0" dirty="0">
              <a:latin typeface="+mn-lt"/>
            </a:endParaRPr>
          </a:p>
        </p:txBody>
      </p:sp>
      <p:sp>
        <p:nvSpPr>
          <p:cNvPr id="39940" name="Tekstvak 4"/>
          <p:cNvSpPr txBox="1">
            <a:spLocks noChangeArrowheads="1"/>
          </p:cNvSpPr>
          <p:nvPr/>
        </p:nvSpPr>
        <p:spPr bwMode="auto">
          <a:xfrm>
            <a:off x="838200" y="1524000"/>
            <a:ext cx="75438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 algn="ctr"/>
            <a:endParaRPr lang="nl-BE" sz="2000" u="sng"/>
          </a:p>
          <a:p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</p:txBody>
      </p:sp>
      <p:sp>
        <p:nvSpPr>
          <p:cNvPr id="39941" name="Tekstvak 6"/>
          <p:cNvSpPr txBox="1">
            <a:spLocks noChangeArrowheads="1"/>
          </p:cNvSpPr>
          <p:nvPr/>
        </p:nvSpPr>
        <p:spPr bwMode="auto">
          <a:xfrm>
            <a:off x="838200" y="1524000"/>
            <a:ext cx="75438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 algn="ctr"/>
            <a:endParaRPr lang="nl-BE" sz="2000" u="sng"/>
          </a:p>
          <a:p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</p:txBody>
      </p:sp>
      <p:sp>
        <p:nvSpPr>
          <p:cNvPr id="39942" name="Tekstvak 7"/>
          <p:cNvSpPr txBox="1">
            <a:spLocks noChangeArrowheads="1"/>
          </p:cNvSpPr>
          <p:nvPr/>
        </p:nvSpPr>
        <p:spPr bwMode="auto">
          <a:xfrm>
            <a:off x="838200" y="1524000"/>
            <a:ext cx="75438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nl-BE" sz="2000"/>
          </a:p>
          <a:p>
            <a:pPr algn="ctr"/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 algn="ctr"/>
            <a:endParaRPr lang="nl-BE" sz="2000" u="sng"/>
          </a:p>
          <a:p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  <a:p>
            <a:endParaRPr lang="nl-BE" sz="2000"/>
          </a:p>
          <a:p>
            <a:pPr>
              <a:buFont typeface="Arial" charset="0"/>
              <a:buChar char="•"/>
            </a:pPr>
            <a:endParaRPr lang="nl-BE" sz="200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838200" y="1524000"/>
            <a:ext cx="7543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19088" indent="-319088">
              <a:lnSpc>
                <a:spcPts val="2800"/>
              </a:lnSpc>
              <a:spcBef>
                <a:spcPct val="20000"/>
              </a:spcBef>
              <a:buClr>
                <a:schemeClr val="tx2"/>
              </a:buClr>
              <a:defRPr/>
            </a:pPr>
            <a:endParaRPr lang="nl-BE" sz="1600" b="1" kern="0" dirty="0">
              <a:latin typeface="+mn-lt"/>
            </a:endParaRPr>
          </a:p>
        </p:txBody>
      </p:sp>
      <p:sp>
        <p:nvSpPr>
          <p:cNvPr id="39944" name="Tekstvak 10"/>
          <p:cNvSpPr txBox="1">
            <a:spLocks noChangeArrowheads="1"/>
          </p:cNvSpPr>
          <p:nvPr/>
        </p:nvSpPr>
        <p:spPr bwMode="auto">
          <a:xfrm>
            <a:off x="838200" y="1524000"/>
            <a:ext cx="75438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nl-BE" sz="2000" dirty="0"/>
          </a:p>
          <a:p>
            <a:pPr>
              <a:buFont typeface="Arial" charset="0"/>
              <a:buChar char="•"/>
            </a:pPr>
            <a:endParaRPr lang="nl-BE" sz="2000" dirty="0"/>
          </a:p>
          <a:p>
            <a:endParaRPr lang="nl-BE" sz="2000" dirty="0"/>
          </a:p>
          <a:p>
            <a:pPr algn="ctr"/>
            <a:endParaRPr lang="nl-BE" sz="2000" u="sng" dirty="0"/>
          </a:p>
          <a:p>
            <a:endParaRPr lang="nl-BE" sz="2000" dirty="0"/>
          </a:p>
          <a:p>
            <a:endParaRPr lang="nl-BE" sz="2000" dirty="0"/>
          </a:p>
          <a:p>
            <a:pPr>
              <a:buFont typeface="Arial" charset="0"/>
              <a:buChar char="•"/>
            </a:pPr>
            <a:endParaRPr lang="nl-BE" sz="2000" dirty="0"/>
          </a:p>
          <a:p>
            <a:endParaRPr lang="nl-BE" sz="2000" dirty="0"/>
          </a:p>
          <a:p>
            <a:pPr>
              <a:buFont typeface="Arial" charset="0"/>
              <a:buChar char="•"/>
            </a:pPr>
            <a:endParaRPr lang="nl-BE" sz="2000" dirty="0"/>
          </a:p>
        </p:txBody>
      </p:sp>
      <p:sp>
        <p:nvSpPr>
          <p:cNvPr id="39947" name="Rectangle 3"/>
          <p:cNvSpPr txBox="1">
            <a:spLocks noChangeArrowheads="1"/>
          </p:cNvSpPr>
          <p:nvPr/>
        </p:nvSpPr>
        <p:spPr bwMode="auto">
          <a:xfrm>
            <a:off x="1152525" y="1520890"/>
            <a:ext cx="7010400" cy="4876800"/>
          </a:xfrm>
          <a:prstGeom prst="rect">
            <a:avLst/>
          </a:prstGeom>
          <a:solidFill>
            <a:srgbClr val="D2D2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19088" indent="-319088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buClr>
                <a:srgbClr val="C00000"/>
              </a:buClr>
            </a:pPr>
            <a:r>
              <a:rPr lang="nl-BE" altLang="en-US" sz="2000" b="1" u="sng" dirty="0"/>
              <a:t>CET &amp; BBT blijven ALTIJD SAMEN!!!</a:t>
            </a: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nl-BE" altLang="en-US" sz="2000" b="1" dirty="0"/>
          </a:p>
          <a:p>
            <a:pPr marL="0" indent="0">
              <a:buClr>
                <a:srgbClr val="C00000"/>
              </a:buClr>
            </a:pPr>
            <a:endParaRPr lang="nl-BE" altLang="en-US" sz="2000" b="1" dirty="0"/>
          </a:p>
          <a:p>
            <a:pPr marL="0" indent="0">
              <a:buClr>
                <a:srgbClr val="C00000"/>
              </a:buClr>
            </a:pPr>
            <a:endParaRPr lang="nl-BE" altLang="en-US" sz="2000" b="1" dirty="0"/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nl-BE" altLang="en-US" sz="2000" b="1" dirty="0"/>
          </a:p>
          <a:p>
            <a:pPr>
              <a:lnSpc>
                <a:spcPts val="2800"/>
              </a:lnSpc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US" altLang="en-US" sz="2300" b="1" dirty="0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844824" y="228600"/>
            <a:ext cx="7554912" cy="974725"/>
          </a:xfrm>
        </p:spPr>
        <p:txBody>
          <a:bodyPr/>
          <a:lstStyle/>
          <a:p>
            <a:r>
              <a:rPr lang="nl-BE" dirty="0"/>
              <a:t>Aandachtspunten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3898" r="6667" b="1337"/>
          <a:stretch/>
        </p:blipFill>
        <p:spPr>
          <a:xfrm>
            <a:off x="1768345" y="2092423"/>
            <a:ext cx="6013580" cy="458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681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943A4C8-F27D-4587-BD4B-5DE1377B595F}" type="datetime1">
              <a:rPr lang="nl-BE" altLang="fr-FR" sz="1200" smtClean="0">
                <a:solidFill>
                  <a:srgbClr val="6B645E"/>
                </a:solidFill>
              </a:rPr>
              <a:pPr/>
              <a:t>13/09/2022</a:t>
            </a:fld>
            <a:endParaRPr lang="nl-NL" altLang="fr-FR" sz="1200">
              <a:solidFill>
                <a:srgbClr val="6B645E"/>
              </a:solidFill>
            </a:endParaRPr>
          </a:p>
        </p:txBody>
      </p:sp>
      <p:sp>
        <p:nvSpPr>
          <p:cNvPr id="40963" name="Rectangle 4"/>
          <p:cNvSpPr>
            <a:spLocks noChangeArrowheads="1"/>
          </p:cNvSpPr>
          <p:nvPr/>
        </p:nvSpPr>
        <p:spPr bwMode="auto">
          <a:xfrm>
            <a:off x="660400" y="2767013"/>
            <a:ext cx="7864475" cy="40909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fr-BE" altLang="nl-BE"/>
          </a:p>
        </p:txBody>
      </p:sp>
      <p:pic>
        <p:nvPicPr>
          <p:cNvPr id="40964" name="Picture 5" descr="103 ibz-url_POS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5029200"/>
            <a:ext cx="914400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7" descr="CIV_log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" r="50787"/>
          <a:stretch>
            <a:fillRect/>
          </a:stretch>
        </p:blipFill>
        <p:spPr bwMode="auto">
          <a:xfrm>
            <a:off x="4876800" y="5257800"/>
            <a:ext cx="7937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kstvak 6"/>
          <p:cNvSpPr txBox="1">
            <a:spLocks noChangeArrowheads="1"/>
          </p:cNvSpPr>
          <p:nvPr/>
        </p:nvSpPr>
        <p:spPr bwMode="auto">
          <a:xfrm>
            <a:off x="1447800" y="1981200"/>
            <a:ext cx="571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BE"/>
              <a:t>Dank u voor uw aandacht</a:t>
            </a:r>
          </a:p>
        </p:txBody>
      </p:sp>
    </p:spTree>
    <p:extLst>
      <p:ext uri="{BB962C8B-B14F-4D97-AF65-F5344CB8AC3E}">
        <p14:creationId xmlns:p14="http://schemas.microsoft.com/office/powerpoint/2010/main" val="3602744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" name="Rechte verbindingslijn 77"/>
          <p:cNvCxnSpPr/>
          <p:nvPr/>
        </p:nvCxnSpPr>
        <p:spPr bwMode="auto">
          <a:xfrm flipV="1">
            <a:off x="7836726" y="4712318"/>
            <a:ext cx="11874" cy="836222"/>
          </a:xfrm>
          <a:prstGeom prst="line">
            <a:avLst/>
          </a:prstGeom>
          <a:solidFill>
            <a:srgbClr val="D2D2C6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7" name="Rechte verbindingslijn 76"/>
          <p:cNvCxnSpPr/>
          <p:nvPr/>
        </p:nvCxnSpPr>
        <p:spPr bwMode="auto">
          <a:xfrm flipV="1">
            <a:off x="6096000" y="4247493"/>
            <a:ext cx="13484" cy="964901"/>
          </a:xfrm>
          <a:prstGeom prst="line">
            <a:avLst/>
          </a:prstGeom>
          <a:solidFill>
            <a:srgbClr val="D2D2C6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Rechte verbindingslijn 57"/>
          <p:cNvCxnSpPr/>
          <p:nvPr/>
        </p:nvCxnSpPr>
        <p:spPr bwMode="auto">
          <a:xfrm flipV="1">
            <a:off x="2590801" y="5170012"/>
            <a:ext cx="0" cy="625594"/>
          </a:xfrm>
          <a:prstGeom prst="line">
            <a:avLst/>
          </a:prstGeom>
          <a:solidFill>
            <a:srgbClr val="D2D2C6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Rechte verbindingslijn 59"/>
          <p:cNvCxnSpPr/>
          <p:nvPr/>
        </p:nvCxnSpPr>
        <p:spPr bwMode="auto">
          <a:xfrm flipV="1">
            <a:off x="5202878" y="4745328"/>
            <a:ext cx="11874" cy="652792"/>
          </a:xfrm>
          <a:prstGeom prst="line">
            <a:avLst/>
          </a:prstGeom>
          <a:solidFill>
            <a:srgbClr val="D2D2C6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Rechte verbindingslijn 60"/>
          <p:cNvCxnSpPr/>
          <p:nvPr/>
        </p:nvCxnSpPr>
        <p:spPr bwMode="auto">
          <a:xfrm flipV="1">
            <a:off x="5638800" y="5095297"/>
            <a:ext cx="0" cy="379021"/>
          </a:xfrm>
          <a:prstGeom prst="line">
            <a:avLst/>
          </a:prstGeom>
          <a:solidFill>
            <a:srgbClr val="D2D2C6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" name="Groep 3"/>
          <p:cNvGrpSpPr/>
          <p:nvPr/>
        </p:nvGrpSpPr>
        <p:grpSpPr>
          <a:xfrm>
            <a:off x="1143000" y="1575375"/>
            <a:ext cx="7010400" cy="2082225"/>
            <a:chOff x="1219200" y="2362200"/>
            <a:chExt cx="5181600" cy="2286000"/>
          </a:xfrm>
        </p:grpSpPr>
        <p:sp>
          <p:nvSpPr>
            <p:cNvPr id="2" name="Rechthoek 1"/>
            <p:cNvSpPr/>
            <p:nvPr/>
          </p:nvSpPr>
          <p:spPr bwMode="auto">
            <a:xfrm>
              <a:off x="1219200" y="2364514"/>
              <a:ext cx="1295400" cy="2283686"/>
            </a:xfrm>
            <a:prstGeom prst="rect">
              <a:avLst/>
            </a:prstGeom>
            <a:solidFill>
              <a:schemeClr val="accent4"/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B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Rechthoek 10"/>
            <p:cNvSpPr/>
            <p:nvPr/>
          </p:nvSpPr>
          <p:spPr bwMode="auto">
            <a:xfrm>
              <a:off x="2514600" y="2364514"/>
              <a:ext cx="1295400" cy="2283686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B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hthoek 11"/>
            <p:cNvSpPr/>
            <p:nvPr/>
          </p:nvSpPr>
          <p:spPr bwMode="auto">
            <a:xfrm>
              <a:off x="3810000" y="2364514"/>
              <a:ext cx="1295400" cy="2283686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B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hthoek 12"/>
            <p:cNvSpPr/>
            <p:nvPr/>
          </p:nvSpPr>
          <p:spPr bwMode="auto">
            <a:xfrm>
              <a:off x="5105400" y="2362200"/>
              <a:ext cx="1295400" cy="2286000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B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8" name="Tekstvak 7"/>
          <p:cNvSpPr txBox="1"/>
          <p:nvPr/>
        </p:nvSpPr>
        <p:spPr>
          <a:xfrm>
            <a:off x="1138052" y="1577689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solidFill>
                  <a:schemeClr val="bg1"/>
                </a:solidFill>
              </a:rPr>
              <a:t>Geen toegang voor D2 en D1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1143001" y="2920425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solidFill>
                  <a:schemeClr val="bg1"/>
                </a:solidFill>
              </a:rPr>
              <a:t>Zone bewaakt en bepaald door D3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2890652" y="2580382"/>
            <a:ext cx="175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Geen identificeerbare gevaren maar niet veilig</a:t>
            </a:r>
          </a:p>
        </p:txBody>
      </p:sp>
      <p:sp>
        <p:nvSpPr>
          <p:cNvPr id="27" name="Tekstvak 26"/>
          <p:cNvSpPr txBox="1"/>
          <p:nvPr/>
        </p:nvSpPr>
        <p:spPr>
          <a:xfrm>
            <a:off x="2895600" y="1607403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Toegang voor D1</a:t>
            </a:r>
          </a:p>
          <a:p>
            <a:pPr algn="ctr"/>
            <a:r>
              <a:rPr lang="nl-BE" sz="1600" dirty="0"/>
              <a:t>Geen toegang voor D2</a:t>
            </a:r>
          </a:p>
        </p:txBody>
      </p:sp>
      <p:cxnSp>
        <p:nvCxnSpPr>
          <p:cNvPr id="59" name="Rechte verbindingslijn 58"/>
          <p:cNvCxnSpPr/>
          <p:nvPr/>
        </p:nvCxnSpPr>
        <p:spPr bwMode="auto">
          <a:xfrm flipV="1">
            <a:off x="3424052" y="5019097"/>
            <a:ext cx="0" cy="379021"/>
          </a:xfrm>
          <a:prstGeom prst="line">
            <a:avLst/>
          </a:prstGeom>
          <a:solidFill>
            <a:srgbClr val="D2D2C6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kstvak 32"/>
          <p:cNvSpPr txBox="1"/>
          <p:nvPr/>
        </p:nvSpPr>
        <p:spPr>
          <a:xfrm>
            <a:off x="1555174" y="3939716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400" dirty="0"/>
              <a:t>Uitsluitingsperimeter</a:t>
            </a:r>
          </a:p>
        </p:txBody>
      </p:sp>
      <p:sp>
        <p:nvSpPr>
          <p:cNvPr id="35" name="Tekstvak 34"/>
          <p:cNvSpPr txBox="1"/>
          <p:nvPr/>
        </p:nvSpPr>
        <p:spPr>
          <a:xfrm>
            <a:off x="5004584" y="3939716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400" dirty="0"/>
              <a:t>Isolatieperimeter</a:t>
            </a:r>
          </a:p>
        </p:txBody>
      </p:sp>
      <p:sp>
        <p:nvSpPr>
          <p:cNvPr id="37" name="Tekstvak 36"/>
          <p:cNvSpPr txBox="1"/>
          <p:nvPr/>
        </p:nvSpPr>
        <p:spPr>
          <a:xfrm>
            <a:off x="4643252" y="1580852"/>
            <a:ext cx="1752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Toegang voor D2</a:t>
            </a:r>
          </a:p>
          <a:p>
            <a:pPr algn="ctr"/>
            <a:endParaRPr lang="nl-BE" sz="1600" dirty="0"/>
          </a:p>
          <a:p>
            <a:pPr algn="ctr"/>
            <a:endParaRPr lang="nl-BE" sz="1600" dirty="0"/>
          </a:p>
          <a:p>
            <a:pPr algn="ctr"/>
            <a:endParaRPr lang="nl-BE" sz="1600" dirty="0"/>
          </a:p>
          <a:p>
            <a:pPr algn="ctr"/>
            <a:r>
              <a:rPr lang="nl-BE" sz="1600" dirty="0"/>
              <a:t>Locatie van</a:t>
            </a:r>
          </a:p>
          <a:p>
            <a:pPr algn="ctr"/>
            <a:r>
              <a:rPr lang="nl-BE" sz="1600" dirty="0"/>
              <a:t> CP-OPS en VMP</a:t>
            </a:r>
          </a:p>
        </p:txBody>
      </p:sp>
      <p:sp>
        <p:nvSpPr>
          <p:cNvPr id="44" name="Tekstvak 43"/>
          <p:cNvSpPr txBox="1"/>
          <p:nvPr/>
        </p:nvSpPr>
        <p:spPr>
          <a:xfrm>
            <a:off x="6477000" y="44166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400" dirty="0"/>
              <a:t>Ontradingsperimeter</a:t>
            </a:r>
          </a:p>
        </p:txBody>
      </p:sp>
      <p:sp>
        <p:nvSpPr>
          <p:cNvPr id="46" name="Tekstvak 45"/>
          <p:cNvSpPr txBox="1"/>
          <p:nvPr/>
        </p:nvSpPr>
        <p:spPr>
          <a:xfrm>
            <a:off x="6400800" y="2324099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Verzameling logistiek</a:t>
            </a:r>
          </a:p>
        </p:txBody>
      </p:sp>
      <p:sp>
        <p:nvSpPr>
          <p:cNvPr id="53" name="Rechthoek 52"/>
          <p:cNvSpPr/>
          <p:nvPr/>
        </p:nvSpPr>
        <p:spPr bwMode="auto">
          <a:xfrm>
            <a:off x="838200" y="5167538"/>
            <a:ext cx="604652" cy="383473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4" name="Rechthoek 53"/>
          <p:cNvSpPr/>
          <p:nvPr/>
        </p:nvSpPr>
        <p:spPr bwMode="auto">
          <a:xfrm>
            <a:off x="1442852" y="5170012"/>
            <a:ext cx="1143000" cy="38100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5" name="Rechthoek 54"/>
          <p:cNvSpPr/>
          <p:nvPr/>
        </p:nvSpPr>
        <p:spPr bwMode="auto">
          <a:xfrm>
            <a:off x="2590801" y="5169518"/>
            <a:ext cx="3514106" cy="38100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6" name="Rechthoek 55"/>
          <p:cNvSpPr/>
          <p:nvPr/>
        </p:nvSpPr>
        <p:spPr bwMode="auto">
          <a:xfrm>
            <a:off x="6091052" y="5169518"/>
            <a:ext cx="1757548" cy="381000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Tekstvak 61"/>
          <p:cNvSpPr txBox="1"/>
          <p:nvPr/>
        </p:nvSpPr>
        <p:spPr>
          <a:xfrm>
            <a:off x="1447800" y="57912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400" dirty="0"/>
              <a:t>FCP en </a:t>
            </a:r>
          </a:p>
          <a:p>
            <a:pPr algn="ctr"/>
            <a:r>
              <a:rPr lang="nl-BE" sz="1400" dirty="0"/>
              <a:t>controlesas</a:t>
            </a:r>
          </a:p>
        </p:txBody>
      </p:sp>
      <p:sp>
        <p:nvSpPr>
          <p:cNvPr id="64" name="Tekstvak 63"/>
          <p:cNvSpPr txBox="1"/>
          <p:nvPr/>
        </p:nvSpPr>
        <p:spPr>
          <a:xfrm>
            <a:off x="2553585" y="4684204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400" dirty="0"/>
              <a:t>Overnamepunt</a:t>
            </a:r>
          </a:p>
        </p:txBody>
      </p:sp>
      <p:sp>
        <p:nvSpPr>
          <p:cNvPr id="72" name="Tekstvak 71"/>
          <p:cNvSpPr txBox="1"/>
          <p:nvPr/>
        </p:nvSpPr>
        <p:spPr>
          <a:xfrm>
            <a:off x="4109852" y="4404541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400" dirty="0"/>
              <a:t>VMP</a:t>
            </a:r>
          </a:p>
        </p:txBody>
      </p:sp>
      <p:sp>
        <p:nvSpPr>
          <p:cNvPr id="73" name="Tekstvak 72"/>
          <p:cNvSpPr txBox="1"/>
          <p:nvPr/>
        </p:nvSpPr>
        <p:spPr>
          <a:xfrm>
            <a:off x="4572000" y="4732110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400" dirty="0"/>
              <a:t>CP-OPS</a:t>
            </a:r>
          </a:p>
        </p:txBody>
      </p:sp>
      <p:cxnSp>
        <p:nvCxnSpPr>
          <p:cNvPr id="76" name="Rechte verbindingslijn 75"/>
          <p:cNvCxnSpPr/>
          <p:nvPr/>
        </p:nvCxnSpPr>
        <p:spPr bwMode="auto">
          <a:xfrm flipV="1">
            <a:off x="2590801" y="4404541"/>
            <a:ext cx="0" cy="853259"/>
          </a:xfrm>
          <a:prstGeom prst="line">
            <a:avLst/>
          </a:prstGeom>
          <a:solidFill>
            <a:srgbClr val="D2D2C6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" name="Rechte verbindingslijn 81"/>
          <p:cNvCxnSpPr/>
          <p:nvPr/>
        </p:nvCxnSpPr>
        <p:spPr bwMode="auto">
          <a:xfrm>
            <a:off x="3424052" y="5562600"/>
            <a:ext cx="0" cy="244034"/>
          </a:xfrm>
          <a:prstGeom prst="line">
            <a:avLst/>
          </a:prstGeom>
          <a:solidFill>
            <a:srgbClr val="D2D2C6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7" name="Rechte verbindingslijn met pijl 86"/>
          <p:cNvCxnSpPr/>
          <p:nvPr/>
        </p:nvCxnSpPr>
        <p:spPr bwMode="auto">
          <a:xfrm>
            <a:off x="2590800" y="5684617"/>
            <a:ext cx="802079" cy="0"/>
          </a:xfrm>
          <a:prstGeom prst="straightConnector1">
            <a:avLst/>
          </a:prstGeom>
          <a:solidFill>
            <a:srgbClr val="D2D2C6"/>
          </a:solidFill>
          <a:ln w="12700" cap="flat" cmpd="sng" algn="ctr">
            <a:solidFill>
              <a:schemeClr val="tx2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0" name="Tekstvak 89"/>
          <p:cNvSpPr txBox="1"/>
          <p:nvPr/>
        </p:nvSpPr>
        <p:spPr>
          <a:xfrm>
            <a:off x="3962400" y="5638800"/>
            <a:ext cx="2147084" cy="116955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400" dirty="0"/>
              <a:t>Minimumafstand bij explosie </a:t>
            </a:r>
          </a:p>
          <a:p>
            <a:pPr algn="ctr"/>
            <a:r>
              <a:rPr lang="nl-BE" sz="1400" dirty="0"/>
              <a:t>overnamepunt tot</a:t>
            </a:r>
          </a:p>
          <a:p>
            <a:pPr algn="ctr"/>
            <a:r>
              <a:rPr lang="nl-BE" sz="1400" dirty="0"/>
              <a:t> rode zone 100m</a:t>
            </a:r>
          </a:p>
          <a:p>
            <a:pPr algn="ctr"/>
            <a:r>
              <a:rPr lang="nl-BE" sz="1400" dirty="0"/>
              <a:t>of veilige locatie</a:t>
            </a:r>
          </a:p>
        </p:txBody>
      </p:sp>
      <p:cxnSp>
        <p:nvCxnSpPr>
          <p:cNvPr id="91" name="Rechte verbindingslijn 90"/>
          <p:cNvCxnSpPr/>
          <p:nvPr/>
        </p:nvCxnSpPr>
        <p:spPr bwMode="auto">
          <a:xfrm>
            <a:off x="3424052" y="5795606"/>
            <a:ext cx="533400" cy="337810"/>
          </a:xfrm>
          <a:prstGeom prst="line">
            <a:avLst/>
          </a:prstGeom>
          <a:solidFill>
            <a:srgbClr val="D2D2C6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itel 4"/>
          <p:cNvSpPr>
            <a:spLocks noGrp="1"/>
          </p:cNvSpPr>
          <p:nvPr>
            <p:ph type="title"/>
          </p:nvPr>
        </p:nvSpPr>
        <p:spPr>
          <a:xfrm>
            <a:off x="868363" y="241300"/>
            <a:ext cx="7554912" cy="974725"/>
          </a:xfrm>
        </p:spPr>
        <p:txBody>
          <a:bodyPr/>
          <a:lstStyle/>
          <a:p>
            <a:r>
              <a:rPr lang="nl-BE" dirty="0"/>
              <a:t>Zonering</a:t>
            </a:r>
          </a:p>
        </p:txBody>
      </p:sp>
    </p:spTree>
    <p:extLst>
      <p:ext uri="{BB962C8B-B14F-4D97-AF65-F5344CB8AC3E}">
        <p14:creationId xmlns:p14="http://schemas.microsoft.com/office/powerpoint/2010/main" val="2713260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jdelijke aanduiding voor inhoud 5"/>
          <p:cNvSpPr txBox="1">
            <a:spLocks/>
          </p:cNvSpPr>
          <p:nvPr/>
        </p:nvSpPr>
        <p:spPr bwMode="auto">
          <a:xfrm>
            <a:off x="803134" y="1447800"/>
            <a:ext cx="7543801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4663" indent="-146050" algn="l" rtl="0" eaLnBrk="0" fontAlgn="base" hangingPunct="0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Char char="-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8175" indent="-147638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Casualty Extraction Team </a:t>
            </a:r>
            <a:r>
              <a:rPr lang="nl-BE" sz="2000" dirty="0"/>
              <a:t>(CET) </a:t>
            </a:r>
          </a:p>
        </p:txBody>
      </p:sp>
      <p:sp>
        <p:nvSpPr>
          <p:cNvPr id="38" name="Tijdelijke aanduiding voor inhoud 5"/>
          <p:cNvSpPr txBox="1">
            <a:spLocks/>
          </p:cNvSpPr>
          <p:nvPr/>
        </p:nvSpPr>
        <p:spPr bwMode="auto">
          <a:xfrm>
            <a:off x="917433" y="2534156"/>
            <a:ext cx="7315202" cy="762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4663" indent="-146050" algn="l" rtl="0" eaLnBrk="0" fontAlgn="base" hangingPunct="0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Char char="-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8175" indent="-147638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dirty="0"/>
          </a:p>
          <a:p>
            <a:endParaRPr lang="nl-BE" dirty="0"/>
          </a:p>
        </p:txBody>
      </p:sp>
      <p:sp>
        <p:nvSpPr>
          <p:cNvPr id="41" name="Tijdelijke aanduiding voor inhoud 5"/>
          <p:cNvSpPr txBox="1">
            <a:spLocks/>
          </p:cNvSpPr>
          <p:nvPr/>
        </p:nvSpPr>
        <p:spPr bwMode="auto">
          <a:xfrm>
            <a:off x="785601" y="1917138"/>
            <a:ext cx="7578866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4663" indent="-146050" algn="l" rtl="0" eaLnBrk="0" fontAlgn="base" hangingPunct="0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Char char="-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8175" indent="-147638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BE" sz="2000" dirty="0"/>
              <a:t>Wordt ingezet per sectie</a:t>
            </a:r>
          </a:p>
          <a:p>
            <a:pPr marL="0" indent="0" algn="ctr">
              <a:buNone/>
            </a:pPr>
            <a:r>
              <a:rPr lang="nl-BE" sz="2000" dirty="0"/>
              <a:t>Sectie bestaat uit 7 personen</a:t>
            </a:r>
          </a:p>
          <a:p>
            <a:pPr marL="0" indent="0" algn="ctr">
              <a:buNone/>
            </a:pPr>
            <a:r>
              <a:rPr lang="nl-BE" sz="2000" u="sng" dirty="0"/>
              <a:t>DOEL</a:t>
            </a:r>
          </a:p>
          <a:p>
            <a:pPr algn="ctr"/>
            <a:r>
              <a:rPr lang="nl-BE" sz="2000" dirty="0"/>
              <a:t>Weghalen van slachtoffers uit de rode zone</a:t>
            </a:r>
          </a:p>
          <a:p>
            <a:pPr algn="ctr"/>
            <a:r>
              <a:rPr lang="nl-BE" sz="2000" dirty="0"/>
              <a:t>Uitvoeren van levensreddende handelingen (TECC)</a:t>
            </a:r>
          </a:p>
          <a:p>
            <a:pPr algn="ctr"/>
            <a:endParaRPr lang="nl-BE" sz="2000" dirty="0"/>
          </a:p>
          <a:p>
            <a:pPr algn="ctr"/>
            <a:endParaRPr lang="nl-BE" sz="2000" dirty="0"/>
          </a:p>
          <a:p>
            <a:pPr marL="0" indent="0" algn="ctr">
              <a:buNone/>
            </a:pPr>
            <a:endParaRPr lang="nl-BE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198" y="4114800"/>
            <a:ext cx="3503672" cy="256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4"/>
          <p:cNvSpPr>
            <a:spLocks noGrp="1"/>
          </p:cNvSpPr>
          <p:nvPr>
            <p:ph type="title"/>
          </p:nvPr>
        </p:nvSpPr>
        <p:spPr>
          <a:xfrm>
            <a:off x="868363" y="241300"/>
            <a:ext cx="7554912" cy="974725"/>
          </a:xfrm>
        </p:spPr>
        <p:txBody>
          <a:bodyPr/>
          <a:lstStyle/>
          <a:p>
            <a:r>
              <a:rPr lang="nl-BE" dirty="0"/>
              <a:t>Inzetdomein</a:t>
            </a:r>
          </a:p>
        </p:txBody>
      </p:sp>
    </p:spTree>
    <p:extLst>
      <p:ext uri="{BB962C8B-B14F-4D97-AF65-F5344CB8AC3E}">
        <p14:creationId xmlns:p14="http://schemas.microsoft.com/office/powerpoint/2010/main" val="1037795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jdelijke aanduiding voor inhoud 5"/>
          <p:cNvSpPr txBox="1">
            <a:spLocks/>
          </p:cNvSpPr>
          <p:nvPr/>
        </p:nvSpPr>
        <p:spPr bwMode="auto">
          <a:xfrm>
            <a:off x="838199" y="1524000"/>
            <a:ext cx="7543801" cy="762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4663" indent="-146050" algn="l" rtl="0" eaLnBrk="0" fontAlgn="base" hangingPunct="0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Char char="-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8175" indent="-147638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sz="2000" dirty="0"/>
              <a:t>Een </a:t>
            </a:r>
            <a:r>
              <a:rPr lang="en-US" sz="2000" dirty="0"/>
              <a:t>Casualty Extraction Team </a:t>
            </a:r>
            <a:r>
              <a:rPr lang="nl-BE" sz="2000" dirty="0"/>
              <a:t>(CET) kan worden ingezet:</a:t>
            </a:r>
          </a:p>
        </p:txBody>
      </p:sp>
      <p:sp>
        <p:nvSpPr>
          <p:cNvPr id="38" name="Tijdelijke aanduiding voor inhoud 5"/>
          <p:cNvSpPr txBox="1">
            <a:spLocks/>
          </p:cNvSpPr>
          <p:nvPr/>
        </p:nvSpPr>
        <p:spPr bwMode="auto">
          <a:xfrm>
            <a:off x="990598" y="2895600"/>
            <a:ext cx="7315202" cy="762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4663" indent="-146050" algn="l" rtl="0" eaLnBrk="0" fontAlgn="base" hangingPunct="0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Char char="-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8175" indent="-147638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/>
              <a:t>Complexe aanval</a:t>
            </a:r>
          </a:p>
          <a:p>
            <a:r>
              <a:rPr lang="nl-BE" dirty="0"/>
              <a:t>Active </a:t>
            </a:r>
            <a:r>
              <a:rPr lang="nl-BE" dirty="0" err="1"/>
              <a:t>shooter</a:t>
            </a:r>
            <a:r>
              <a:rPr lang="nl-BE" dirty="0"/>
              <a:t> event</a:t>
            </a:r>
          </a:p>
          <a:p>
            <a:r>
              <a:rPr lang="nl-BE" dirty="0"/>
              <a:t>Alle events met een actieve en dynamische dreiging van wapens en steeds onder de beveiliging van D3 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3" name="Tekstvak 2"/>
          <p:cNvSpPr txBox="1"/>
          <p:nvPr/>
        </p:nvSpPr>
        <p:spPr>
          <a:xfrm>
            <a:off x="990598" y="2357735"/>
            <a:ext cx="1143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u="sng" dirty="0"/>
              <a:t>Actief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7" b="24894"/>
          <a:stretch/>
        </p:blipFill>
        <p:spPr bwMode="auto">
          <a:xfrm>
            <a:off x="2438400" y="4953000"/>
            <a:ext cx="3962400" cy="178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4"/>
          <p:cNvSpPr>
            <a:spLocks noGrp="1"/>
          </p:cNvSpPr>
          <p:nvPr>
            <p:ph type="title"/>
          </p:nvPr>
        </p:nvSpPr>
        <p:spPr>
          <a:xfrm>
            <a:off x="868363" y="241300"/>
            <a:ext cx="7554912" cy="974725"/>
          </a:xfrm>
        </p:spPr>
        <p:txBody>
          <a:bodyPr/>
          <a:lstStyle/>
          <a:p>
            <a:r>
              <a:rPr lang="nl-BE" dirty="0"/>
              <a:t>Inzetdomein</a:t>
            </a:r>
          </a:p>
        </p:txBody>
      </p:sp>
    </p:spTree>
    <p:extLst>
      <p:ext uri="{BB962C8B-B14F-4D97-AF65-F5344CB8AC3E}">
        <p14:creationId xmlns:p14="http://schemas.microsoft.com/office/powerpoint/2010/main" val="4011643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jdelijke aanduiding voor inhoud 5"/>
          <p:cNvSpPr txBox="1">
            <a:spLocks/>
          </p:cNvSpPr>
          <p:nvPr/>
        </p:nvSpPr>
        <p:spPr bwMode="auto">
          <a:xfrm>
            <a:off x="838199" y="1676400"/>
            <a:ext cx="7467601" cy="762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4663" indent="-146050" algn="l" rtl="0" eaLnBrk="0" fontAlgn="base" hangingPunct="0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Char char="-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8175" indent="-147638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sz="2000" dirty="0"/>
              <a:t>Een </a:t>
            </a:r>
            <a:r>
              <a:rPr lang="en-US" sz="2000" dirty="0"/>
              <a:t>Casualty Extraction Team </a:t>
            </a:r>
            <a:r>
              <a:rPr lang="nl-BE" sz="2000" dirty="0"/>
              <a:t>(CET) kan worden ingezet: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868363" y="283584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u="sng" dirty="0"/>
              <a:t>In steun</a:t>
            </a:r>
          </a:p>
        </p:txBody>
      </p:sp>
      <p:sp>
        <p:nvSpPr>
          <p:cNvPr id="5" name="Tijdelijke aanduiding voor inhoud 5"/>
          <p:cNvSpPr txBox="1">
            <a:spLocks/>
          </p:cNvSpPr>
          <p:nvPr/>
        </p:nvSpPr>
        <p:spPr bwMode="auto">
          <a:xfrm>
            <a:off x="956386" y="3297505"/>
            <a:ext cx="7315202" cy="762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4663" indent="-146050" algn="l" rtl="0" eaLnBrk="0" fontAlgn="base" hangingPunct="0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Char char="-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8175" indent="-147638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5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/>
              <a:t>Bomaanslag</a:t>
            </a:r>
          </a:p>
          <a:p>
            <a:r>
              <a:rPr lang="nl-BE" dirty="0"/>
              <a:t>Events waar de actieve en dynamische dreiging voorbij lijkt</a:t>
            </a:r>
          </a:p>
          <a:p>
            <a:r>
              <a:rPr lang="nl-BE" dirty="0"/>
              <a:t>Events met een zeer groot aantal slachtoffers waar de inzet van D1 vereist is (bv treinongeval) </a:t>
            </a:r>
          </a:p>
          <a:p>
            <a:endParaRPr lang="nl-BE" dirty="0"/>
          </a:p>
        </p:txBody>
      </p:sp>
      <p:sp>
        <p:nvSpPr>
          <p:cNvPr id="6" name="Titel 4"/>
          <p:cNvSpPr>
            <a:spLocks noGrp="1"/>
          </p:cNvSpPr>
          <p:nvPr>
            <p:ph type="title"/>
          </p:nvPr>
        </p:nvSpPr>
        <p:spPr>
          <a:xfrm>
            <a:off x="868363" y="241300"/>
            <a:ext cx="7554912" cy="974725"/>
          </a:xfrm>
        </p:spPr>
        <p:txBody>
          <a:bodyPr/>
          <a:lstStyle/>
          <a:p>
            <a:r>
              <a:rPr lang="nl-BE" dirty="0"/>
              <a:t>Inzetdomein</a:t>
            </a:r>
          </a:p>
        </p:txBody>
      </p:sp>
    </p:spTree>
    <p:extLst>
      <p:ext uri="{BB962C8B-B14F-4D97-AF65-F5344CB8AC3E}">
        <p14:creationId xmlns:p14="http://schemas.microsoft.com/office/powerpoint/2010/main" val="1289491460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ardontwerp">
  <a:themeElements>
    <a:clrScheme name="Standaardontwerp 1">
      <a:dk1>
        <a:srgbClr val="000000"/>
      </a:dk1>
      <a:lt1>
        <a:srgbClr val="FFFFFF"/>
      </a:lt1>
      <a:dk2>
        <a:srgbClr val="8F001C"/>
      </a:dk2>
      <a:lt2>
        <a:srgbClr val="D47300"/>
      </a:lt2>
      <a:accent1>
        <a:srgbClr val="F0AC00"/>
      </a:accent1>
      <a:accent2>
        <a:srgbClr val="063869"/>
      </a:accent2>
      <a:accent3>
        <a:srgbClr val="FFFFFF"/>
      </a:accent3>
      <a:accent4>
        <a:srgbClr val="000000"/>
      </a:accent4>
      <a:accent5>
        <a:srgbClr val="F6D2AA"/>
      </a:accent5>
      <a:accent6>
        <a:srgbClr val="05325E"/>
      </a:accent6>
      <a:hlink>
        <a:srgbClr val="435607"/>
      </a:hlink>
      <a:folHlink>
        <a:srgbClr val="157F7D"/>
      </a:folHlink>
    </a:clrScheme>
    <a:fontScheme name="Standaardontwerp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2D2C6"/>
        </a:solidFill>
        <a:ln w="127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alt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2D2C6"/>
        </a:solidFill>
        <a:ln w="127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alt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8F001C"/>
        </a:dk2>
        <a:lt2>
          <a:srgbClr val="D47300"/>
        </a:lt2>
        <a:accent1>
          <a:srgbClr val="F0AC00"/>
        </a:accent1>
        <a:accent2>
          <a:srgbClr val="063869"/>
        </a:accent2>
        <a:accent3>
          <a:srgbClr val="FFFFFF"/>
        </a:accent3>
        <a:accent4>
          <a:srgbClr val="000000"/>
        </a:accent4>
        <a:accent5>
          <a:srgbClr val="F6D2AA"/>
        </a:accent5>
        <a:accent6>
          <a:srgbClr val="05325E"/>
        </a:accent6>
        <a:hlink>
          <a:srgbClr val="435607"/>
        </a:hlink>
        <a:folHlink>
          <a:srgbClr val="157F7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LongProperties xmlns="http://schemas.microsoft.com/office/2006/metadata/longPropertie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IBZ_Document" ma:contentTypeID="0x0101004B3EE5D0A9C1CB46B5F7B658172020E7004056D99077DF9248B26AF2112750324F" ma:contentTypeVersion="94" ma:contentTypeDescription="" ma:contentTypeScope="" ma:versionID="be8d149898f11d4a2a2b3f11073af2ac">
  <xsd:schema xmlns:xsd="http://www.w3.org/2001/XMLSchema" xmlns:xs="http://www.w3.org/2001/XMLSchema" xmlns:p="http://schemas.microsoft.com/office/2006/metadata/properties" xmlns:ns1="d6e05fb4-4ff7-45e7-9d0d-b9f3e278ffe2" xmlns:ns2="ff756884-51f2-4913-b8dd-ae814adc4cd8" xmlns:ns4="http://schemas.microsoft.com/sharepoint/v3/fields" targetNamespace="http://schemas.microsoft.com/office/2006/metadata/properties" ma:root="true" ma:fieldsID="c4617d3e17aaebb52827020b29827e68" ns1:_="" ns2:_="" ns4:_="">
    <xsd:import namespace="d6e05fb4-4ff7-45e7-9d0d-b9f3e278ffe2"/>
    <xsd:import namespace="ff756884-51f2-4913-b8dd-ae814adc4cd8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Titre" minOccurs="0"/>
                <xsd:element ref="ns1:Titel" minOccurs="0"/>
                <xsd:element ref="ns2:Language" minOccurs="0"/>
                <xsd:element ref="ns1:DocDate" minOccurs="0"/>
                <xsd:element ref="ns4:_EndDate"/>
                <xsd:element ref="ns1:Publication_x0020_News" minOccurs="0"/>
                <xsd:element ref="ns1:themes_conca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e05fb4-4ff7-45e7-9d0d-b9f3e278ffe2" elementFormDefault="qualified">
    <xsd:import namespace="http://schemas.microsoft.com/office/2006/documentManagement/types"/>
    <xsd:import namespace="http://schemas.microsoft.com/office/infopath/2007/PartnerControls"/>
    <xsd:element name="Titre" ma:index="0" nillable="true" ma:displayName="Titre" ma:internalName="Titre" ma:readOnly="false">
      <xsd:simpleType>
        <xsd:restriction base="dms:Text">
          <xsd:maxLength value="255"/>
        </xsd:restriction>
      </xsd:simpleType>
    </xsd:element>
    <xsd:element name="Titel" ma:index="1" nillable="true" ma:displayName="Titel" ma:internalName="Titel">
      <xsd:simpleType>
        <xsd:restriction base="dms:Text">
          <xsd:maxLength value="255"/>
        </xsd:restriction>
      </xsd:simpleType>
    </xsd:element>
    <xsd:element name="DocDate" ma:index="3" nillable="true" ma:displayName="DocDate" ma:default="" ma:format="DateOnly" ma:internalName="DocDate">
      <xsd:simpleType>
        <xsd:restriction base="dms:DateTime"/>
      </xsd:simpleType>
    </xsd:element>
    <xsd:element name="Publication_x0020_News" ma:index="7" nillable="true" ma:displayName="Publication News" ma:default="None" ma:format="Dropdown" ma:hidden="true" ma:internalName="Publication_x0020_News" ma:readOnly="false">
      <xsd:simpleType>
        <xsd:restriction base="dms:Choice">
          <xsd:enumeration value="None"/>
          <xsd:enumeration value="My Direction"/>
          <xsd:enumeration value="All IBZ"/>
        </xsd:restriction>
      </xsd:simpleType>
    </xsd:element>
    <xsd:element name="themes_concat" ma:index="9" nillable="true" ma:displayName="themes_concat" ma:internalName="themes_concat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756884-51f2-4913-b8dd-ae814adc4cd8" elementFormDefault="qualified">
    <xsd:import namespace="http://schemas.microsoft.com/office/2006/documentManagement/types"/>
    <xsd:import namespace="http://schemas.microsoft.com/office/infopath/2007/PartnerControls"/>
    <xsd:element name="Language" ma:index="2" nillable="true" ma:displayName="Language" ma:default="Nederlands" ma:description="Langue du document - Taal van het document" ma:internalName="Languag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Nederlands"/>
                    <xsd:enumeration value="Français"/>
                    <xsd:enumeration value="English"/>
                    <xsd:enumeration value="German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EndDate" ma:index="6" ma:displayName="End Date" ma:default="2060-01-01T00:00:00Z" ma:format="DateOnly" ma:internalName="_End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displayName="Author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displayName="Title"/>
        <xsd:element ref="dc:subject" minOccurs="0" maxOccurs="1"/>
        <xsd:element ref="dc:description" minOccurs="0" maxOccurs="1" ma:index="8" ma:displayName="Comments"/>
        <xsd:element name="keywords" minOccurs="0" maxOccurs="1" type="xsd:string" ma:index="18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nguage xmlns="ff756884-51f2-4913-b8dd-ae814adc4cd8">
      <Value>Nederlands</Value>
      <Value>Français</Value>
    </Language>
    <_EndDate xmlns="http://schemas.microsoft.com/sharepoint/v3/fields">2059-12-31T23:00:00+00:00</_EndDate>
    <Titel xmlns="d6e05fb4-4ff7-45e7-9d0d-b9f3e278ffe2">powerpoint</Titel>
    <themes_concat xmlns="d6e05fb4-4ff7-45e7-9d0d-b9f3e278ffe2">Communication / Style maison / Securite civile - Communicatie / Huisstijl / Civiele Veiligheid</themes_concat>
    <Titre xmlns="d6e05fb4-4ff7-45e7-9d0d-b9f3e278ffe2">Powerpoint</Titre>
    <Publication_x0020_News xmlns="d6e05fb4-4ff7-45e7-9d0d-b9f3e278ffe2">None</Publication_x0020_News>
    <DocDate xmlns="d6e05fb4-4ff7-45e7-9d0d-b9f3e278ffe2" xsi:nil="true"/>
  </documentManagement>
</p:properties>
</file>

<file path=customXml/itemProps1.xml><?xml version="1.0" encoding="utf-8"?>
<ds:datastoreItem xmlns:ds="http://schemas.openxmlformats.org/officeDocument/2006/customXml" ds:itemID="{D5D63586-E17E-4348-B0B5-10C46E336F5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B3A3775-AD6E-4148-8A7C-6F393D5C0E47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0450F632-381C-4FD7-A316-092FDA909E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e05fb4-4ff7-45e7-9d0d-b9f3e278ffe2"/>
    <ds:schemaRef ds:uri="ff756884-51f2-4913-b8dd-ae814adc4cd8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54E01FD8-9B4C-4C10-8A21-A7F5438999D5}">
  <ds:schemaRefs>
    <ds:schemaRef ds:uri="http://schemas.openxmlformats.org/package/2006/metadata/core-properties"/>
    <ds:schemaRef ds:uri="d6e05fb4-4ff7-45e7-9d0d-b9f3e278ffe2"/>
    <ds:schemaRef ds:uri="http://schemas.microsoft.com/office/2006/documentManagement/types"/>
    <ds:schemaRef ds:uri="http://schemas.microsoft.com/office/infopath/2007/PartnerControls"/>
    <ds:schemaRef ds:uri="ff756884-51f2-4913-b8dd-ae814adc4cd8"/>
    <ds:schemaRef ds:uri="http://purl.org/dc/elements/1.1/"/>
    <ds:schemaRef ds:uri="http://schemas.microsoft.com/office/2006/metadata/properties"/>
    <ds:schemaRef ds:uri="http://purl.org/dc/terms/"/>
    <ds:schemaRef ds:uri="http://schemas.microsoft.com/sharepoint/v3/field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7138</TotalTime>
  <Words>1121</Words>
  <Application>Microsoft Office PowerPoint</Application>
  <PresentationFormat>Diavoorstelling (4:3)</PresentationFormat>
  <Paragraphs>587</Paragraphs>
  <Slides>51</Slides>
  <Notes>9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51</vt:i4>
      </vt:variant>
    </vt:vector>
  </HeadingPairs>
  <TitlesOfParts>
    <vt:vector size="56" baseType="lpstr">
      <vt:lpstr>Arial</vt:lpstr>
      <vt:lpstr>Arial Narrow</vt:lpstr>
      <vt:lpstr>Calibri</vt:lpstr>
      <vt:lpstr>Wingdings</vt:lpstr>
      <vt:lpstr>Standaardontwerp</vt:lpstr>
      <vt:lpstr>CASUALTY EXTRACTION TEAM Inzet en procedures</vt:lpstr>
      <vt:lpstr>Inleiding</vt:lpstr>
      <vt:lpstr>Inleiding</vt:lpstr>
      <vt:lpstr>Inhoud</vt:lpstr>
      <vt:lpstr>Zonering</vt:lpstr>
      <vt:lpstr>Zonering</vt:lpstr>
      <vt:lpstr>Inzetdomein</vt:lpstr>
      <vt:lpstr>Inzetdomein</vt:lpstr>
      <vt:lpstr>Inzetdomein</vt:lpstr>
      <vt:lpstr>Inzetdomein</vt:lpstr>
      <vt:lpstr>Omkadering</vt:lpstr>
      <vt:lpstr>Samenstelling en taken</vt:lpstr>
      <vt:lpstr>Samenstelling en taken</vt:lpstr>
      <vt:lpstr>Materiaal</vt:lpstr>
      <vt:lpstr>Inzethouding</vt:lpstr>
      <vt:lpstr>Inzethouding</vt:lpstr>
      <vt:lpstr>Inzethouding</vt:lpstr>
      <vt:lpstr>Inzethouding</vt:lpstr>
      <vt:lpstr>Inzethouding</vt:lpstr>
      <vt:lpstr>Inzethouding</vt:lpstr>
      <vt:lpstr>Inzethouding</vt:lpstr>
      <vt:lpstr>Inzethouding</vt:lpstr>
      <vt:lpstr>Codewoorden</vt:lpstr>
      <vt:lpstr>Codewoorden</vt:lpstr>
      <vt:lpstr>Handsignalen</vt:lpstr>
      <vt:lpstr>Handsignalen</vt:lpstr>
      <vt:lpstr>Handsignalen</vt:lpstr>
      <vt:lpstr>Handsignalen</vt:lpstr>
      <vt:lpstr>Handsignalen</vt:lpstr>
      <vt:lpstr>Handsignalen</vt:lpstr>
      <vt:lpstr>Handsignalen</vt:lpstr>
      <vt:lpstr>Handsignalen</vt:lpstr>
      <vt:lpstr>Doelsaanduiding</vt:lpstr>
      <vt:lpstr>Doelsaanduiding</vt:lpstr>
      <vt:lpstr>Doelsaanduiding</vt:lpstr>
      <vt:lpstr>Body Sweep</vt:lpstr>
      <vt:lpstr>Body Sweep</vt:lpstr>
      <vt:lpstr>Body Sweep</vt:lpstr>
      <vt:lpstr>Veiligheidshoek</vt:lpstr>
      <vt:lpstr>Veiligheidshoek</vt:lpstr>
      <vt:lpstr>Tactische driehoek</vt:lpstr>
      <vt:lpstr>Tactische driehoek</vt:lpstr>
      <vt:lpstr>Verdachte zaken</vt:lpstr>
      <vt:lpstr>Drill Granaat</vt:lpstr>
      <vt:lpstr>Drill Granaat</vt:lpstr>
      <vt:lpstr>Drill Granaat</vt:lpstr>
      <vt:lpstr>Drill Granaat</vt:lpstr>
      <vt:lpstr>Aandachtspunten</vt:lpstr>
      <vt:lpstr>Aandachtspunten</vt:lpstr>
      <vt:lpstr>Aandachtspunten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Terreur &amp; IED’s Dreiging en awareness</dc:title>
  <dc:creator>David Moortgat</dc:creator>
  <cp:lastModifiedBy>Jacques Jimmy</cp:lastModifiedBy>
  <cp:revision>265</cp:revision>
  <cp:lastPrinted>2017-06-15T18:47:20Z</cp:lastPrinted>
  <dcterms:created xsi:type="dcterms:W3CDTF">2007-07-02T10:03:53Z</dcterms:created>
  <dcterms:modified xsi:type="dcterms:W3CDTF">2022-09-13T19:04:06Z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heme Niveau 3">
    <vt:lpwstr>Securite civile</vt:lpwstr>
  </property>
  <property fmtid="{D5CDD505-2E9C-101B-9397-08002B2CF9AE}" pid="3" name="Thema Niveau 31">
    <vt:lpwstr>Civiele Veiligheid</vt:lpwstr>
  </property>
  <property fmtid="{D5CDD505-2E9C-101B-9397-08002B2CF9AE}" pid="4" name="Theme Niveau 2">
    <vt:lpwstr>Style maison</vt:lpwstr>
  </property>
  <property fmtid="{D5CDD505-2E9C-101B-9397-08002B2CF9AE}" pid="5" name="Direction">
    <vt:lpwstr>Horizontaux</vt:lpwstr>
  </property>
  <property fmtid="{D5CDD505-2E9C-101B-9397-08002B2CF9AE}" pid="6" name="ContentType">
    <vt:lpwstr>IBZ_Document</vt:lpwstr>
  </property>
  <property fmtid="{D5CDD505-2E9C-101B-9397-08002B2CF9AE}" pid="7" name="Thema Niveau 11">
    <vt:lpwstr>Communicatie</vt:lpwstr>
  </property>
  <property fmtid="{D5CDD505-2E9C-101B-9397-08002B2CF9AE}" pid="8" name="Theme Niveau 1">
    <vt:lpwstr>Communication</vt:lpwstr>
  </property>
  <property fmtid="{D5CDD505-2E9C-101B-9397-08002B2CF9AE}" pid="9" name="Directie1">
    <vt:lpwstr>Horizontale</vt:lpwstr>
  </property>
  <property fmtid="{D5CDD505-2E9C-101B-9397-08002B2CF9AE}" pid="10" name="Thema Niveau 21">
    <vt:lpwstr>Huisstijl</vt:lpwstr>
  </property>
  <property fmtid="{D5CDD505-2E9C-101B-9397-08002B2CF9AE}" pid="11" name="WorkflowCreationPath">
    <vt:lpwstr>f7e1b858-fb73-4ae2-b540-e2b7e8052cbe,3;89948025-4081-4f5e-a424-2864ba34d0a4,3;</vt:lpwstr>
  </property>
  <property fmtid="{D5CDD505-2E9C-101B-9397-08002B2CF9AE}" pid="12" name="mot-cle">
    <vt:lpwstr/>
  </property>
  <property fmtid="{D5CDD505-2E9C-101B-9397-08002B2CF9AE}" pid="13" name="sleutelwoord">
    <vt:lpwstr/>
  </property>
</Properties>
</file>