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99" r:id="rId20"/>
    <p:sldId id="276" r:id="rId21"/>
    <p:sldId id="277" r:id="rId22"/>
    <p:sldId id="279" r:id="rId23"/>
    <p:sldId id="280" r:id="rId24"/>
    <p:sldId id="298" r:id="rId25"/>
    <p:sldId id="281" r:id="rId26"/>
    <p:sldId id="282" r:id="rId27"/>
    <p:sldId id="283" r:id="rId28"/>
    <p:sldId id="284" r:id="rId29"/>
    <p:sldId id="285" r:id="rId30"/>
    <p:sldId id="286" r:id="rId31"/>
    <p:sldId id="287" r:id="rId32"/>
    <p:sldId id="290" r:id="rId33"/>
    <p:sldId id="291" r:id="rId34"/>
    <p:sldId id="292" r:id="rId35"/>
    <p:sldId id="300" r:id="rId36"/>
    <p:sldId id="295" r:id="rId37"/>
    <p:sldId id="296" r:id="rId38"/>
    <p:sldId id="297" r:id="rId39"/>
    <p:sldId id="301" r:id="rId40"/>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212"/>
    <a:srgbClr val="F24444"/>
    <a:srgbClr val="F03030"/>
    <a:srgbClr val="EF2121"/>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743" autoAdjust="0"/>
  </p:normalViewPr>
  <p:slideViewPr>
    <p:cSldViewPr snapToGrid="0">
      <p:cViewPr>
        <p:scale>
          <a:sx n="71" d="100"/>
          <a:sy n="71" d="100"/>
        </p:scale>
        <p:origin x="-110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A9052BB-6048-4B48-B6A0-69CF548A632D}" type="datetimeFigureOut">
              <a:rPr lang="en-US" smtClean="0"/>
              <a:t>2/24/2017</a:t>
            </a:fld>
            <a:endParaRPr lang="en-US"/>
          </a:p>
        </p:txBody>
      </p:sp>
      <p:sp>
        <p:nvSpPr>
          <p:cNvPr id="4" name="Tijdelijke aanduiding voor dia-afbeelding 3"/>
          <p:cNvSpPr>
            <a:spLocks noGrp="1" noRot="1" noChangeAspect="1"/>
          </p:cNvSpPr>
          <p:nvPr>
            <p:ph type="sldImg" idx="2"/>
          </p:nvPr>
        </p:nvSpPr>
        <p:spPr>
          <a:xfrm>
            <a:off x="1114425" y="1233488"/>
            <a:ext cx="4440238" cy="3332162"/>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4106B86A-54F0-46B4-B848-1A7F606F789D}" type="slidenum">
              <a:rPr lang="en-US" smtClean="0"/>
              <a:t>‹nr.›</a:t>
            </a:fld>
            <a:endParaRPr lang="en-US"/>
          </a:p>
        </p:txBody>
      </p:sp>
    </p:spTree>
    <p:extLst>
      <p:ext uri="{BB962C8B-B14F-4D97-AF65-F5344CB8AC3E}">
        <p14:creationId xmlns:p14="http://schemas.microsoft.com/office/powerpoint/2010/main" val="3268798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u="none" dirty="0" smtClean="0"/>
              <a:t>Deze opleiding</a:t>
            </a:r>
            <a:r>
              <a:rPr lang="nl-BE" b="0" i="0" u="none" baseline="0" dirty="0" smtClean="0"/>
              <a:t> mag enkel gedoceerd worden instructeurs die de train the trainer gevolgd hebben.</a:t>
            </a:r>
          </a:p>
          <a:p>
            <a:endParaRPr lang="nl-BE" b="0" i="0" u="none" baseline="0" dirty="0" smtClean="0"/>
          </a:p>
          <a:p>
            <a:r>
              <a:rPr lang="nl-BE" b="0" i="0" u="none" baseline="0" dirty="0" smtClean="0"/>
              <a:t>Het is dan ook de noodzaak naar uniformiteit dat deze federale procedure in gans onze zone toegepast wordt.</a:t>
            </a:r>
          </a:p>
          <a:p>
            <a:r>
              <a:rPr lang="nl-BE" b="1" i="0" u="sng" baseline="0" dirty="0" smtClean="0"/>
              <a:t>Er wordt geen autobrand meer bestreden met hoge druk.</a:t>
            </a:r>
          </a:p>
          <a:p>
            <a:endParaRPr lang="nl-BE" b="1" i="0" u="sng" baseline="0" dirty="0" smtClean="0"/>
          </a:p>
          <a:p>
            <a:r>
              <a:rPr lang="nl-BE" b="0" i="0" u="none" baseline="0" dirty="0" smtClean="0"/>
              <a:t>De uitruk voor een autobrand in Zone Centrum bestaat uit een commandowagen, 2 autopompen en een tankwagen.</a:t>
            </a:r>
          </a:p>
          <a:p>
            <a:r>
              <a:rPr lang="nl-BE" b="0" i="0" u="none" baseline="0" dirty="0" smtClean="0"/>
              <a:t>Op autosnelwegen, autowegen en gewestwegen met een snelheid van vanaf 70 km per uur gaat telkens een signalisatiewagen mee.</a:t>
            </a:r>
            <a:endParaRPr lang="nl-BE" b="0" i="0" u="none" dirty="0" smtClean="0"/>
          </a:p>
          <a:p>
            <a:endParaRPr lang="nl-BE" b="1" i="0" u="sng" dirty="0" smtClean="0"/>
          </a:p>
          <a:p>
            <a:r>
              <a:rPr lang="nl-BE" b="0" i="0" u="sng" dirty="0" smtClean="0"/>
              <a:t>Aandachtspunten voor de instructeur</a:t>
            </a:r>
            <a:r>
              <a:rPr lang="nl-BE" b="0" i="0" dirty="0" smtClean="0"/>
              <a:t>:</a:t>
            </a:r>
          </a:p>
          <a:p>
            <a:pPr marL="171450" indent="-171450">
              <a:buFont typeface="Arial" panose="020B0604020202020204" pitchFamily="34" charset="0"/>
              <a:buChar char="•"/>
            </a:pPr>
            <a:r>
              <a:rPr lang="nl-BE" b="0" i="0" dirty="0" smtClean="0"/>
              <a:t>Maak dat u goed</a:t>
            </a:r>
            <a:r>
              <a:rPr lang="nl-BE" b="0" i="0" baseline="0" dirty="0" smtClean="0"/>
              <a:t> voorbereid bent, werken alle filmpjes, heb ik alle materieel voorhanden enzovoort…</a:t>
            </a:r>
          </a:p>
          <a:p>
            <a:pPr marL="171450" indent="-171450">
              <a:buFont typeface="Arial" panose="020B0604020202020204" pitchFamily="34" charset="0"/>
              <a:buChar char="•"/>
            </a:pPr>
            <a:r>
              <a:rPr lang="nl-BE" b="0" i="0" baseline="0" dirty="0" smtClean="0"/>
              <a:t>Lees goed uw lesplan, u bent verantwoordelijk voor de afhandeling van de gehele opleiding(theorie en praktijk).</a:t>
            </a:r>
          </a:p>
          <a:p>
            <a:pPr marL="171450" indent="-171450">
              <a:buFont typeface="Arial" panose="020B0604020202020204" pitchFamily="34" charset="0"/>
              <a:buChar char="•"/>
            </a:pPr>
            <a:r>
              <a:rPr lang="nl-BE" b="0" i="0" baseline="0" dirty="0" smtClean="0"/>
              <a:t>Werk liever met kleine  groepen voor de theorie, dit maakt het meer interactief.</a:t>
            </a:r>
          </a:p>
          <a:p>
            <a:pPr marL="171450" indent="-171450">
              <a:buFont typeface="Arial" panose="020B0604020202020204" pitchFamily="34" charset="0"/>
              <a:buChar char="•"/>
            </a:pPr>
            <a:r>
              <a:rPr lang="nl-BE" b="0" i="0" baseline="0" dirty="0" smtClean="0"/>
              <a:t>Beperk u tot de gevaren en uitvoering van de procedure, ga niet in detail.</a:t>
            </a:r>
          </a:p>
          <a:p>
            <a:pPr marL="171450" indent="-171450">
              <a:buFont typeface="Arial" panose="020B0604020202020204" pitchFamily="34" charset="0"/>
              <a:buChar char="•"/>
            </a:pPr>
            <a:r>
              <a:rPr lang="nl-BE" b="0" i="0" baseline="0" dirty="0" smtClean="0"/>
              <a:t>Geef aan dat meer uitgebreide informatieverstrekking op het vlak van alternatieve energie aan bod komt tijdens andere opleidingen, onder andere tijdens de opleiding hybride en elektrische voertuigen.</a:t>
            </a:r>
          </a:p>
          <a:p>
            <a:pPr marL="0" indent="0">
              <a:buFont typeface="Arial" panose="020B0604020202020204" pitchFamily="34" charset="0"/>
              <a:buNone/>
            </a:pPr>
            <a:r>
              <a:rPr lang="nl-BE" b="0" i="0" baseline="0" dirty="0" smtClean="0"/>
              <a:t>    Autobranden is dan ook maar een kleine schakel in het grotere geheel…</a:t>
            </a:r>
            <a:endParaRPr lang="nl-BE" b="0" i="1" dirty="0" smtClean="0"/>
          </a:p>
          <a:p>
            <a:endParaRPr lang="nl-BE" b="1" i="1" dirty="0" smtClean="0"/>
          </a:p>
          <a:p>
            <a:r>
              <a:rPr lang="nl-BE" b="1" dirty="0" smtClean="0"/>
              <a:t>Deel 2</a:t>
            </a:r>
            <a:r>
              <a:rPr lang="nl-BE" dirty="0" smtClean="0"/>
              <a:t> gaat over vrachtwagenbranden en bus branden,</a:t>
            </a:r>
            <a:r>
              <a:rPr lang="nl-BE" baseline="0" dirty="0" smtClean="0"/>
              <a:t> dit komt dan ook in volgende opleidingen aan bod.</a:t>
            </a:r>
          </a:p>
          <a:p>
            <a:endParaRPr lang="nl-BE" baseline="0" dirty="0" smtClean="0"/>
          </a:p>
        </p:txBody>
      </p:sp>
      <p:sp>
        <p:nvSpPr>
          <p:cNvPr id="4" name="Tijdelijke aanduiding voor dianummer 3"/>
          <p:cNvSpPr>
            <a:spLocks noGrp="1"/>
          </p:cNvSpPr>
          <p:nvPr>
            <p:ph type="sldNum" sz="quarter" idx="10"/>
          </p:nvPr>
        </p:nvSpPr>
        <p:spPr/>
        <p:txBody>
          <a:bodyPr/>
          <a:lstStyle/>
          <a:p>
            <a:fld id="{32CCB8A0-10BA-4D29-9095-596CEEB9345B}" type="slidenum">
              <a:rPr lang="nl-BE" smtClean="0"/>
              <a:t>1</a:t>
            </a:fld>
            <a:endParaRPr lang="nl-BE" dirty="0"/>
          </a:p>
        </p:txBody>
      </p:sp>
    </p:spTree>
    <p:extLst>
      <p:ext uri="{BB962C8B-B14F-4D97-AF65-F5344CB8AC3E}">
        <p14:creationId xmlns:p14="http://schemas.microsoft.com/office/powerpoint/2010/main" val="2225142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10</a:t>
            </a:fld>
            <a:endParaRPr lang="en-US"/>
          </a:p>
        </p:txBody>
      </p:sp>
    </p:spTree>
    <p:extLst>
      <p:ext uri="{BB962C8B-B14F-4D97-AF65-F5344CB8AC3E}">
        <p14:creationId xmlns:p14="http://schemas.microsoft.com/office/powerpoint/2010/main" val="1150807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1" baseline="0" dirty="0" smtClean="0"/>
              <a:t>Vraag aan uw deelnemers wat het gevaar is bij een woningbrand als u een plafond openbreekt bij het nablussen.</a:t>
            </a:r>
          </a:p>
          <a:p>
            <a:r>
              <a:rPr lang="nl-BE" i="0" baseline="0" dirty="0" smtClean="0"/>
              <a:t>leg deze link met auto’s…</a:t>
            </a:r>
          </a:p>
          <a:p>
            <a:r>
              <a:rPr lang="nl-BE" b="0" i="0" baseline="0" dirty="0" smtClean="0"/>
              <a:t>Het gevaar is dat opgestapelde gassen plots kunnen ontvlammen…</a:t>
            </a:r>
            <a:endParaRPr lang="nl-BE" b="0" i="0" dirty="0"/>
          </a:p>
        </p:txBody>
      </p:sp>
      <p:sp>
        <p:nvSpPr>
          <p:cNvPr id="4" name="Tijdelijke aanduiding voor dianummer 3"/>
          <p:cNvSpPr>
            <a:spLocks noGrp="1"/>
          </p:cNvSpPr>
          <p:nvPr>
            <p:ph type="sldNum" sz="quarter" idx="10"/>
          </p:nvPr>
        </p:nvSpPr>
        <p:spPr/>
        <p:txBody>
          <a:bodyPr/>
          <a:lstStyle/>
          <a:p>
            <a:fld id="{CA053F93-9ACB-4DF2-888D-E552E16E0559}" type="slidenum">
              <a:rPr lang="nl-BE" smtClean="0"/>
              <a:t>11</a:t>
            </a:fld>
            <a:endParaRPr lang="nl-BE"/>
          </a:p>
        </p:txBody>
      </p:sp>
    </p:spTree>
    <p:extLst>
      <p:ext uri="{BB962C8B-B14F-4D97-AF65-F5344CB8AC3E}">
        <p14:creationId xmlns:p14="http://schemas.microsoft.com/office/powerpoint/2010/main" val="31945600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32CCB8A0-10BA-4D29-9095-596CEEB9345B}" type="slidenum">
              <a:rPr lang="nl-BE" smtClean="0"/>
              <a:t>12</a:t>
            </a:fld>
            <a:endParaRPr lang="nl-BE"/>
          </a:p>
        </p:txBody>
      </p:sp>
    </p:spTree>
    <p:extLst>
      <p:ext uri="{BB962C8B-B14F-4D97-AF65-F5344CB8AC3E}">
        <p14:creationId xmlns:p14="http://schemas.microsoft.com/office/powerpoint/2010/main" val="1458412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b="1" dirty="0"/>
          </a:p>
        </p:txBody>
      </p:sp>
      <p:sp>
        <p:nvSpPr>
          <p:cNvPr id="4" name="Tijdelijke aanduiding voor dianummer 3"/>
          <p:cNvSpPr>
            <a:spLocks noGrp="1"/>
          </p:cNvSpPr>
          <p:nvPr>
            <p:ph type="sldNum" sz="quarter" idx="10"/>
          </p:nvPr>
        </p:nvSpPr>
        <p:spPr/>
        <p:txBody>
          <a:bodyPr/>
          <a:lstStyle/>
          <a:p>
            <a:fld id="{32CCB8A0-10BA-4D29-9095-596CEEB9345B}" type="slidenum">
              <a:rPr lang="nl-BE" smtClean="0"/>
              <a:t>13</a:t>
            </a:fld>
            <a:endParaRPr lang="nl-BE"/>
          </a:p>
        </p:txBody>
      </p:sp>
    </p:spTree>
    <p:extLst>
      <p:ext uri="{BB962C8B-B14F-4D97-AF65-F5344CB8AC3E}">
        <p14:creationId xmlns:p14="http://schemas.microsoft.com/office/powerpoint/2010/main" val="2775010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smtClean="0"/>
          </a:p>
          <a:p>
            <a:r>
              <a:rPr lang="nl-BE" dirty="0" smtClean="0"/>
              <a:t>Foto: indicatieplaatje op voertuigen</a:t>
            </a:r>
            <a:r>
              <a:rPr lang="nl-BE" baseline="0" dirty="0" smtClean="0"/>
              <a:t> geeft aan dat deze stof aanwezig is.</a:t>
            </a:r>
            <a:endParaRPr lang="nl-BE" dirty="0" smtClean="0"/>
          </a:p>
          <a:p>
            <a:r>
              <a:rPr lang="nl-BE" dirty="0" smtClean="0"/>
              <a:t>Bron: auto 55.be  </a:t>
            </a:r>
          </a:p>
          <a:p>
            <a:r>
              <a:rPr lang="nl-BE" dirty="0" smtClean="0"/>
              <a:t>Auteur BV 06/05/2014</a:t>
            </a:r>
          </a:p>
          <a:p>
            <a:endParaRPr lang="nl-BE" dirty="0" smtClean="0"/>
          </a:p>
          <a:p>
            <a:r>
              <a:rPr lang="nl-BE" dirty="0" smtClean="0"/>
              <a:t>http://www.auto55.be/nieuws/22476-nieuw-aircokoelmiddel-is-levensgevaarlijk</a:t>
            </a:r>
          </a:p>
          <a:p>
            <a:endParaRPr lang="nl-BE" dirty="0"/>
          </a:p>
        </p:txBody>
      </p:sp>
      <p:sp>
        <p:nvSpPr>
          <p:cNvPr id="4" name="Tijdelijke aanduiding voor dianummer 3"/>
          <p:cNvSpPr>
            <a:spLocks noGrp="1"/>
          </p:cNvSpPr>
          <p:nvPr>
            <p:ph type="sldNum" sz="quarter" idx="10"/>
          </p:nvPr>
        </p:nvSpPr>
        <p:spPr/>
        <p:txBody>
          <a:bodyPr/>
          <a:lstStyle/>
          <a:p>
            <a:fld id="{32CCB8A0-10BA-4D29-9095-596CEEB9345B}" type="slidenum">
              <a:rPr lang="nl-BE" smtClean="0"/>
              <a:t>14</a:t>
            </a:fld>
            <a:endParaRPr lang="nl-BE"/>
          </a:p>
        </p:txBody>
      </p:sp>
    </p:spTree>
    <p:extLst>
      <p:ext uri="{BB962C8B-B14F-4D97-AF65-F5344CB8AC3E}">
        <p14:creationId xmlns:p14="http://schemas.microsoft.com/office/powerpoint/2010/main" val="2072341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smtClean="0"/>
              <a:t>Tesla in twee door ongeval, kijk naar</a:t>
            </a:r>
            <a:r>
              <a:rPr lang="nl-BE" b="0" baseline="0" dirty="0" smtClean="0"/>
              <a:t> de gloeiende delen die uit de batterij wegvliegen…</a:t>
            </a:r>
          </a:p>
          <a:p>
            <a:r>
              <a:rPr lang="nl-BE" b="0" baseline="0" dirty="0" smtClean="0"/>
              <a:t>Hoe veilig staan deze politiemensen hier op deze film?</a:t>
            </a:r>
          </a:p>
          <a:p>
            <a:r>
              <a:rPr lang="nl-BE" b="0" baseline="0" dirty="0" smtClean="0"/>
              <a:t>Wat met de giftig en corosieve dampen die vrijkomen, PBM?</a:t>
            </a:r>
          </a:p>
          <a:p>
            <a:r>
              <a:rPr lang="nl-BE" b="0" baseline="0" dirty="0" smtClean="0"/>
              <a:t>Afstand bewaren?</a:t>
            </a:r>
          </a:p>
          <a:p>
            <a:r>
              <a:rPr lang="nl-BE" b="0" baseline="0" dirty="0" smtClean="0"/>
              <a:t>Met andere woorden onverantwoord!</a:t>
            </a:r>
          </a:p>
          <a:p>
            <a:endParaRPr lang="nl-BE" b="0" baseline="0" dirty="0" smtClean="0"/>
          </a:p>
          <a:p>
            <a:r>
              <a:rPr lang="nl-BE" b="0" baseline="0" dirty="0" smtClean="0"/>
              <a:t>Opmerking: enkel eerste stukje tonen van de film (30 seconden)</a:t>
            </a:r>
            <a:endParaRPr lang="nl-BE" b="0" dirty="0"/>
          </a:p>
        </p:txBody>
      </p:sp>
      <p:sp>
        <p:nvSpPr>
          <p:cNvPr id="4" name="Tijdelijke aanduiding voor dianummer 3"/>
          <p:cNvSpPr>
            <a:spLocks noGrp="1"/>
          </p:cNvSpPr>
          <p:nvPr>
            <p:ph type="sldNum" sz="quarter" idx="10"/>
          </p:nvPr>
        </p:nvSpPr>
        <p:spPr/>
        <p:txBody>
          <a:bodyPr/>
          <a:lstStyle/>
          <a:p>
            <a:fld id="{CA053F93-9ACB-4DF2-888D-E552E16E0559}" type="slidenum">
              <a:rPr lang="nl-BE" smtClean="0"/>
              <a:t>15</a:t>
            </a:fld>
            <a:endParaRPr lang="nl-BE"/>
          </a:p>
        </p:txBody>
      </p:sp>
    </p:spTree>
    <p:extLst>
      <p:ext uri="{BB962C8B-B14F-4D97-AF65-F5344CB8AC3E}">
        <p14:creationId xmlns:p14="http://schemas.microsoft.com/office/powerpoint/2010/main" val="45508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smtClean="0"/>
              <a:t>Deze</a:t>
            </a:r>
            <a:r>
              <a:rPr lang="nl-BE" b="0" baseline="0" dirty="0" smtClean="0"/>
              <a:t> </a:t>
            </a:r>
            <a:r>
              <a:rPr lang="nl-BE" b="0" dirty="0" smtClean="0"/>
              <a:t> filmpjes zijn </a:t>
            </a:r>
            <a:r>
              <a:rPr lang="nl-BE" b="1" dirty="0" smtClean="0"/>
              <a:t>enkel</a:t>
            </a:r>
            <a:r>
              <a:rPr lang="nl-BE" b="0" dirty="0" smtClean="0"/>
              <a:t> bedoeld:</a:t>
            </a:r>
          </a:p>
          <a:p>
            <a:pPr marL="171450" indent="-171450">
              <a:buFont typeface="Arial" panose="020B0604020202020204" pitchFamily="34" charset="0"/>
              <a:buChar char="•"/>
            </a:pPr>
            <a:r>
              <a:rPr lang="nl-BE" b="0" dirty="0" smtClean="0"/>
              <a:t>om het gevaar aan te tonen van een overdrukventiel</a:t>
            </a:r>
            <a:r>
              <a:rPr lang="nl-BE" b="0" baseline="0" dirty="0" smtClean="0"/>
              <a:t> die open gaat bij verschillende gassen.</a:t>
            </a:r>
            <a:endParaRPr lang="nl-BE" b="0" dirty="0" smtClean="0"/>
          </a:p>
          <a:p>
            <a:pPr marL="171450" indent="-171450">
              <a:buFont typeface="Arial" panose="020B0604020202020204" pitchFamily="34" charset="0"/>
              <a:buChar char="•"/>
            </a:pPr>
            <a:r>
              <a:rPr lang="nl-BE" b="0" dirty="0" smtClean="0"/>
              <a:t>om aan te tonen waar we ons</a:t>
            </a:r>
            <a:r>
              <a:rPr lang="nl-BE" b="0" baseline="0" dirty="0" smtClean="0"/>
              <a:t> beter niet bevinden.</a:t>
            </a:r>
          </a:p>
          <a:p>
            <a:pPr marL="171450" indent="-171450">
              <a:buFont typeface="Arial" panose="020B0604020202020204" pitchFamily="34" charset="0"/>
              <a:buChar char="•"/>
            </a:pPr>
            <a:endParaRPr lang="nl-BE" b="0" baseline="0" dirty="0" smtClean="0"/>
          </a:p>
          <a:p>
            <a:r>
              <a:rPr lang="nl-BE" b="1" baseline="0" dirty="0" smtClean="0"/>
              <a:t>Beperk uw info enkel tot dit gevaar!</a:t>
            </a:r>
          </a:p>
          <a:p>
            <a:r>
              <a:rPr lang="nl-BE" b="1" baseline="0" dirty="0" smtClean="0"/>
              <a:t>Geef mee dat meer uitgebreide info aan bod komt tijdens andere opleidingen onder andere tijdens deze van Hybride en Elektrische voertuigen.</a:t>
            </a:r>
            <a:endParaRPr lang="nl-BE" b="1" dirty="0" smtClean="0"/>
          </a:p>
          <a:p>
            <a:endParaRPr lang="nl-BE" b="1" dirty="0" smtClean="0"/>
          </a:p>
          <a:p>
            <a:r>
              <a:rPr lang="nl-BE" b="1" dirty="0" smtClean="0"/>
              <a:t>Waterstof:</a:t>
            </a:r>
            <a:r>
              <a:rPr lang="nl-BE" baseline="0" dirty="0" smtClean="0"/>
              <a:t> wat heb je niet gezien (verschil warmtebeeldcamera en werkelijk beeld).</a:t>
            </a:r>
          </a:p>
          <a:p>
            <a:r>
              <a:rPr lang="nl-BE" baseline="0" dirty="0" smtClean="0"/>
              <a:t>De papiertjes die je ziet zijn stukjes kranten papier om aan te tonen dat er verbranding is ook al zie je de vlammen niet.</a:t>
            </a:r>
          </a:p>
          <a:p>
            <a:endParaRPr lang="nl-BE" baseline="0" dirty="0" smtClean="0"/>
          </a:p>
          <a:p>
            <a:r>
              <a:rPr lang="nl-BE" b="1" baseline="0" dirty="0" smtClean="0"/>
              <a:t>Aardgas:</a:t>
            </a:r>
            <a:r>
              <a:rPr lang="nl-BE" baseline="0" dirty="0" smtClean="0"/>
              <a:t> grote steekvlammen uit voertuig</a:t>
            </a:r>
          </a:p>
          <a:p>
            <a:endParaRPr lang="nl-BE" baseline="0" dirty="0" smtClean="0"/>
          </a:p>
          <a:p>
            <a:r>
              <a:rPr lang="nl-BE" b="1" baseline="0" dirty="0" smtClean="0"/>
              <a:t>LPG:</a:t>
            </a:r>
            <a:r>
              <a:rPr lang="nl-BE" baseline="0" dirty="0" smtClean="0"/>
              <a:t> grote steekvlammen uit voertuig</a:t>
            </a:r>
          </a:p>
          <a:p>
            <a:endParaRPr lang="nl-BE" baseline="0" dirty="0" smtClean="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16</a:t>
            </a:fld>
            <a:endParaRPr lang="en-US"/>
          </a:p>
        </p:txBody>
      </p:sp>
    </p:spTree>
    <p:extLst>
      <p:ext uri="{BB962C8B-B14F-4D97-AF65-F5344CB8AC3E}">
        <p14:creationId xmlns:p14="http://schemas.microsoft.com/office/powerpoint/2010/main" val="304814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dirty="0" smtClean="0"/>
              <a:t>Foto: ontplofte LPG tank in Duitsland door niet opengaan overdrukventiel:</a:t>
            </a:r>
            <a:r>
              <a:rPr lang="nl-BE" b="0" baseline="0" dirty="0" smtClean="0"/>
              <a:t> 10 brandweermannen gewond, waarvan 5 ernstig met brandwonden van de derde graad</a:t>
            </a:r>
          </a:p>
          <a:p>
            <a:r>
              <a:rPr lang="nl-BE" b="0" baseline="0" dirty="0" smtClean="0"/>
              <a:t>Terug de zelfde vraag: waarom is een aanval van op afstand met massaal waterdebiet </a:t>
            </a:r>
            <a:r>
              <a:rPr lang="nl-BE" b="1" baseline="0" dirty="0" smtClean="0"/>
              <a:t>ZO</a:t>
            </a:r>
            <a:r>
              <a:rPr lang="nl-BE" b="0" baseline="0" dirty="0" smtClean="0"/>
              <a:t> belangrijk en niet zoals we het nu doen!</a:t>
            </a:r>
          </a:p>
          <a:p>
            <a:endParaRPr lang="nl-BE" dirty="0" smtClean="0"/>
          </a:p>
          <a:p>
            <a:r>
              <a:rPr lang="nl-BE" dirty="0" smtClean="0"/>
              <a:t>Foto van verbrande brandweerman in Amerika…</a:t>
            </a:r>
            <a:endParaRPr lang="nl-BE" dirty="0"/>
          </a:p>
        </p:txBody>
      </p:sp>
      <p:sp>
        <p:nvSpPr>
          <p:cNvPr id="4" name="Tijdelijke aanduiding voor dianummer 3"/>
          <p:cNvSpPr>
            <a:spLocks noGrp="1"/>
          </p:cNvSpPr>
          <p:nvPr>
            <p:ph type="sldNum" sz="quarter" idx="10"/>
          </p:nvPr>
        </p:nvSpPr>
        <p:spPr/>
        <p:txBody>
          <a:bodyPr/>
          <a:lstStyle/>
          <a:p>
            <a:fld id="{32CCB8A0-10BA-4D29-9095-596CEEB9345B}" type="slidenum">
              <a:rPr lang="nl-BE" smtClean="0"/>
              <a:t>17</a:t>
            </a:fld>
            <a:endParaRPr lang="nl-BE"/>
          </a:p>
        </p:txBody>
      </p:sp>
    </p:spTree>
    <p:extLst>
      <p:ext uri="{BB962C8B-B14F-4D97-AF65-F5344CB8AC3E}">
        <p14:creationId xmlns:p14="http://schemas.microsoft.com/office/powerpoint/2010/main" val="26905481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Gevaarszones:</a:t>
            </a:r>
          </a:p>
          <a:p>
            <a:r>
              <a:rPr lang="nl-BE" u="sng" dirty="0" smtClean="0"/>
              <a:t>Voor:</a:t>
            </a:r>
          </a:p>
          <a:p>
            <a:pPr marL="171450" indent="-171450">
              <a:buFont typeface="Arial" panose="020B0604020202020204" pitchFamily="34" charset="0"/>
              <a:buChar char="•"/>
            </a:pPr>
            <a:r>
              <a:rPr lang="nl-BE" dirty="0" smtClean="0"/>
              <a:t>Weg katapulteren</a:t>
            </a:r>
            <a:r>
              <a:rPr lang="nl-BE" baseline="0" dirty="0" smtClean="0"/>
              <a:t> onderdelen voorbeeld telescoopstaven</a:t>
            </a:r>
          </a:p>
          <a:p>
            <a:pPr marL="171450" indent="-171450">
              <a:buFont typeface="Arial" panose="020B0604020202020204" pitchFamily="34" charset="0"/>
              <a:buChar char="•"/>
            </a:pPr>
            <a:r>
              <a:rPr lang="nl-BE" baseline="0" dirty="0" smtClean="0"/>
              <a:t>Plots wegrijden voertuig</a:t>
            </a:r>
          </a:p>
          <a:p>
            <a:pPr marL="171450" indent="-171450">
              <a:buFont typeface="Arial" panose="020B0604020202020204" pitchFamily="34" charset="0"/>
              <a:buChar char="•"/>
            </a:pPr>
            <a:endParaRPr lang="nl-BE" baseline="0" dirty="0" smtClean="0"/>
          </a:p>
          <a:p>
            <a:pPr marL="0" indent="0">
              <a:buFont typeface="Arial" panose="020B0604020202020204" pitchFamily="34" charset="0"/>
              <a:buNone/>
            </a:pPr>
            <a:r>
              <a:rPr lang="nl-BE" u="sng" baseline="0" dirty="0" smtClean="0"/>
              <a:t>Achter:</a:t>
            </a:r>
          </a:p>
          <a:p>
            <a:pPr marL="171450" indent="-171450">
              <a:buFont typeface="Arial" panose="020B0604020202020204" pitchFamily="34" charset="0"/>
              <a:buChar char="•"/>
            </a:pPr>
            <a:r>
              <a:rPr lang="nl-BE" u="none" baseline="0" dirty="0" smtClean="0"/>
              <a:t>Steekvlam door opengaan overdrukventiel van de tanks</a:t>
            </a:r>
          </a:p>
          <a:p>
            <a:pPr marL="171450" indent="-171450">
              <a:buFont typeface="Arial" panose="020B0604020202020204" pitchFamily="34" charset="0"/>
              <a:buChar char="•"/>
            </a:pPr>
            <a:endParaRPr lang="nl-BE" baseline="0" dirty="0" smtClean="0"/>
          </a:p>
          <a:p>
            <a:pPr marL="0" indent="0">
              <a:buFont typeface="Arial" panose="020B0604020202020204" pitchFamily="34" charset="0"/>
              <a:buNone/>
            </a:pPr>
            <a:endParaRPr lang="nl-BE" baseline="0" dirty="0" smtClean="0"/>
          </a:p>
          <a:p>
            <a:pPr marL="171450" indent="-171450">
              <a:buFont typeface="Arial" panose="020B0604020202020204" pitchFamily="34" charset="0"/>
              <a:buChar char="•"/>
            </a:pPr>
            <a:endParaRPr lang="nl-BE" baseline="0" dirty="0" smtClean="0"/>
          </a:p>
          <a:p>
            <a:pPr marL="171450" indent="-171450">
              <a:buFont typeface="Arial" panose="020B0604020202020204" pitchFamily="34" charset="0"/>
              <a:buChar char="•"/>
            </a:pPr>
            <a:endParaRPr lang="nl-BE" dirty="0" smtClean="0"/>
          </a:p>
          <a:p>
            <a:endParaRPr lang="nl-BE" dirty="0"/>
          </a:p>
        </p:txBody>
      </p:sp>
      <p:sp>
        <p:nvSpPr>
          <p:cNvPr id="4" name="Tijdelijke aanduiding voor dianummer 3"/>
          <p:cNvSpPr>
            <a:spLocks noGrp="1"/>
          </p:cNvSpPr>
          <p:nvPr>
            <p:ph type="sldNum" sz="quarter" idx="10"/>
          </p:nvPr>
        </p:nvSpPr>
        <p:spPr/>
        <p:txBody>
          <a:bodyPr/>
          <a:lstStyle/>
          <a:p>
            <a:fld id="{CA053F93-9ACB-4DF2-888D-E552E16E0559}" type="slidenum">
              <a:rPr lang="nl-BE" smtClean="0"/>
              <a:t>18</a:t>
            </a:fld>
            <a:endParaRPr lang="nl-BE"/>
          </a:p>
        </p:txBody>
      </p:sp>
    </p:spTree>
    <p:extLst>
      <p:ext uri="{BB962C8B-B14F-4D97-AF65-F5344CB8AC3E}">
        <p14:creationId xmlns:p14="http://schemas.microsoft.com/office/powerpoint/2010/main" val="12891431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19</a:t>
            </a:fld>
            <a:endParaRPr lang="en-US"/>
          </a:p>
        </p:txBody>
      </p:sp>
    </p:spTree>
    <p:extLst>
      <p:ext uri="{BB962C8B-B14F-4D97-AF65-F5344CB8AC3E}">
        <p14:creationId xmlns:p14="http://schemas.microsoft.com/office/powerpoint/2010/main" val="1996195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aseline="0" dirty="0" smtClean="0"/>
              <a:t>Leg nadruk op het feit dat de offensieve aanval, waarbij de inzet schuin voorwaarts ten opzichte van het voertuig toegepast wordt, afhangt van hoe we het voertuig kunnen benaderen.</a:t>
            </a:r>
          </a:p>
          <a:p>
            <a:r>
              <a:rPr lang="nl-BE" baseline="0" dirty="0" smtClean="0"/>
              <a:t>Deze offensieve aanval schuin voorwaartse aanval zal dan ook niet altijd mogelijk zijn.</a:t>
            </a:r>
          </a:p>
          <a:p>
            <a:endParaRPr lang="nl-BE" baseline="0" dirty="0" smtClean="0"/>
          </a:p>
          <a:p>
            <a:r>
              <a:rPr lang="nl-BE" baseline="0" dirty="0" smtClean="0"/>
              <a:t>De bevelvoerder zal dan ook zijn beslissing en inzet aanpassen aan de situatie, rekening houdend met de gevaren.</a:t>
            </a:r>
          </a:p>
          <a:p>
            <a:r>
              <a:rPr lang="nl-BE" baseline="0" dirty="0" smtClean="0"/>
              <a:t>Hierop komen we verder in de presentatie uitgebreid op terug.</a:t>
            </a:r>
          </a:p>
          <a:p>
            <a:endParaRPr lang="nl-BE" baseline="0" dirty="0" smtClean="0"/>
          </a:p>
          <a:p>
            <a:r>
              <a:rPr lang="nl-BE" baseline="0" dirty="0" smtClean="0"/>
              <a:t>De grootste doelstelling is dat de gevaren elk op zij eigen niveau (brandweerman/bevelvoerder) </a:t>
            </a:r>
            <a:r>
              <a:rPr lang="nl-BE" b="1" u="sng" baseline="0" dirty="0" smtClean="0"/>
              <a:t>goed gekend </a:t>
            </a:r>
            <a:r>
              <a:rPr lang="nl-BE" baseline="0" dirty="0" smtClean="0"/>
              <a:t>dienen te zijn!</a:t>
            </a:r>
          </a:p>
          <a:p>
            <a:r>
              <a:rPr lang="nl-BE" baseline="0" dirty="0" smtClean="0"/>
              <a:t>Dit ook door de noodzakelijke handelingen onder sturing van de bevelvoerder perfect te kunnen uitvoeren.</a:t>
            </a:r>
          </a:p>
          <a:p>
            <a:endParaRPr lang="nl-BE" baseline="0" dirty="0" smtClean="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2</a:t>
            </a:fld>
            <a:endParaRPr lang="en-US" dirty="0"/>
          </a:p>
        </p:txBody>
      </p:sp>
    </p:spTree>
    <p:extLst>
      <p:ext uri="{BB962C8B-B14F-4D97-AF65-F5344CB8AC3E}">
        <p14:creationId xmlns:p14="http://schemas.microsoft.com/office/powerpoint/2010/main" val="17748280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20</a:t>
            </a:fld>
            <a:endParaRPr lang="en-US"/>
          </a:p>
        </p:txBody>
      </p:sp>
    </p:spTree>
    <p:extLst>
      <p:ext uri="{BB962C8B-B14F-4D97-AF65-F5344CB8AC3E}">
        <p14:creationId xmlns:p14="http://schemas.microsoft.com/office/powerpoint/2010/main" val="2997967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Waarom is knockdown noodzakelijk?</a:t>
            </a:r>
          </a:p>
          <a:p>
            <a:endParaRPr lang="nl-BE" dirty="0" smtClean="0"/>
          </a:p>
          <a:p>
            <a:r>
              <a:rPr lang="nl-BE" dirty="0" smtClean="0"/>
              <a:t>Knockdown</a:t>
            </a:r>
            <a:r>
              <a:rPr lang="nl-BE" baseline="0" dirty="0" smtClean="0"/>
              <a:t> dient om de brand snel onder controle te hebben, dit door het groot koeleffect (500l/min) waar we tijdens de procedure mee werken.</a:t>
            </a:r>
          </a:p>
          <a:p>
            <a:r>
              <a:rPr lang="nl-BE" baseline="0" dirty="0" smtClean="0"/>
              <a:t>Na deze knockdown is het meeste gevaar voor ons geweken en beperken we ons tot het nablussen.</a:t>
            </a:r>
          </a:p>
          <a:p>
            <a:r>
              <a:rPr lang="nl-BE" baseline="0" dirty="0" smtClean="0"/>
              <a:t> </a:t>
            </a:r>
            <a:endParaRPr lang="nl-BE" dirty="0" smtClean="0"/>
          </a:p>
          <a:p>
            <a:r>
              <a:rPr lang="nl-BE" baseline="0" dirty="0" smtClean="0"/>
              <a:t>Geef ook aan dat alternatieve voertuigen meer en meer zullen voorkomen in het straatbeeld, we hebben nu tijd om onze procedures aan te passen en iedereen op te leiden voor dat de volle vloot komt,</a:t>
            </a:r>
          </a:p>
          <a:p>
            <a:r>
              <a:rPr lang="nl-BE" baseline="0" dirty="0" smtClean="0"/>
              <a:t>We moeten, zoals in het verleden niet terug “de feiten achterna lopen”.</a:t>
            </a:r>
          </a:p>
          <a:p>
            <a:endParaRPr lang="nl-BE" baseline="0" dirty="0" smtClean="0"/>
          </a:p>
          <a:p>
            <a:r>
              <a:rPr lang="nl-BE" i="1" baseline="0" dirty="0" smtClean="0"/>
              <a:t>Vraag aan de deelnemers waarom de afstand ten opzichte van een brandend voertuig zo belangrijk is…</a:t>
            </a:r>
          </a:p>
          <a:p>
            <a:r>
              <a:rPr lang="nl-BE" b="1" i="0" baseline="0" dirty="0" smtClean="0"/>
              <a:t>= controle of dit duidelijk is voor iedereen</a:t>
            </a:r>
            <a:endParaRPr lang="nl-BE" b="1" i="0"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21</a:t>
            </a:fld>
            <a:endParaRPr lang="en-US"/>
          </a:p>
        </p:txBody>
      </p:sp>
    </p:spTree>
    <p:extLst>
      <p:ext uri="{BB962C8B-B14F-4D97-AF65-F5344CB8AC3E}">
        <p14:creationId xmlns:p14="http://schemas.microsoft.com/office/powerpoint/2010/main" val="3073697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Energiebronnen: tanks en batterijen bij hybride en elektrische voertuigen</a:t>
            </a:r>
            <a:endParaRPr lang="nl-BE" dirty="0"/>
          </a:p>
        </p:txBody>
      </p:sp>
      <p:sp>
        <p:nvSpPr>
          <p:cNvPr id="4" name="Tijdelijke aanduiding voor dianummer 3"/>
          <p:cNvSpPr>
            <a:spLocks noGrp="1"/>
          </p:cNvSpPr>
          <p:nvPr>
            <p:ph type="sldNum" sz="quarter" idx="10"/>
          </p:nvPr>
        </p:nvSpPr>
        <p:spPr/>
        <p:txBody>
          <a:bodyPr/>
          <a:lstStyle/>
          <a:p>
            <a:fld id="{32CCB8A0-10BA-4D29-9095-596CEEB9345B}" type="slidenum">
              <a:rPr lang="nl-BE" smtClean="0"/>
              <a:t>22</a:t>
            </a:fld>
            <a:endParaRPr lang="nl-BE"/>
          </a:p>
        </p:txBody>
      </p:sp>
    </p:spTree>
    <p:extLst>
      <p:ext uri="{BB962C8B-B14F-4D97-AF65-F5344CB8AC3E}">
        <p14:creationId xmlns:p14="http://schemas.microsoft.com/office/powerpoint/2010/main" val="3450736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CFEE4E88-2143-492E-BB79-6463B6D9788A}" type="slidenum">
              <a:rPr lang="fr-FR" smtClean="0">
                <a:solidFill>
                  <a:prstClr val="black"/>
                </a:solidFill>
              </a:rPr>
              <a:pPr>
                <a:defRPr/>
              </a:pPr>
              <a:t>23</a:t>
            </a:fld>
            <a:endParaRPr lang="fr-FR">
              <a:solidFill>
                <a:prstClr val="black"/>
              </a:solidFill>
            </a:endParaRPr>
          </a:p>
        </p:txBody>
      </p:sp>
    </p:spTree>
    <p:extLst>
      <p:ext uri="{BB962C8B-B14F-4D97-AF65-F5344CB8AC3E}">
        <p14:creationId xmlns:p14="http://schemas.microsoft.com/office/powerpoint/2010/main" val="3224368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Laat</a:t>
            </a:r>
            <a:r>
              <a:rPr lang="nl-BE" b="1" baseline="0" dirty="0" smtClean="0"/>
              <a:t> dit nu uitvoeren </a:t>
            </a:r>
            <a:r>
              <a:rPr kumimoji="0" lang="nl-BE" sz="1200" b="1" i="0" u="none" strike="noStrike" kern="1200" cap="none" spc="0" normalizeH="0" baseline="0" noProof="0" dirty="0" smtClean="0">
                <a:ln>
                  <a:noFill/>
                </a:ln>
                <a:solidFill>
                  <a:prstClr val="black"/>
                </a:solidFill>
                <a:effectLst/>
                <a:uLnTx/>
                <a:uFillTx/>
                <a:latin typeface="+mn-lt"/>
                <a:ea typeface="+mn-ea"/>
                <a:cs typeface="+mn-cs"/>
              </a:rPr>
              <a:t>geblinddoekt, </a:t>
            </a:r>
            <a:r>
              <a:rPr lang="nl-BE" b="1" baseline="0" dirty="0" smtClean="0"/>
              <a:t>door de deelnemers</a:t>
            </a:r>
          </a:p>
          <a:p>
            <a:r>
              <a:rPr lang="nl-BE" b="0" baseline="0" dirty="0" smtClean="0"/>
              <a:t>Tijdsbestek: 10 minuten</a:t>
            </a:r>
          </a:p>
          <a:p>
            <a:r>
              <a:rPr lang="nl-BE" b="0" baseline="0" dirty="0" smtClean="0"/>
              <a:t>Voorzie u van 2 straalpijpen en blinddoeken:</a:t>
            </a:r>
          </a:p>
          <a:p>
            <a:r>
              <a:rPr lang="nl-BE" b="0" i="0" u="sng" baseline="0" dirty="0" smtClean="0"/>
              <a:t>Uit te voeren handelingen in functie van de straalpijp(en) op uw post:</a:t>
            </a:r>
          </a:p>
          <a:p>
            <a:pPr marL="171450" lvl="0" indent="-171450">
              <a:buFont typeface="Arial" panose="020B0604020202020204" pitchFamily="34" charset="0"/>
              <a:buChar char="•"/>
            </a:pPr>
            <a:r>
              <a:rPr lang="nl-BE" b="0" baseline="0" dirty="0" smtClean="0"/>
              <a:t>Debiet: 250l/min</a:t>
            </a:r>
          </a:p>
          <a:p>
            <a:pPr marL="171450" lvl="0" indent="-171450">
              <a:buFont typeface="Arial" panose="020B0604020202020204" pitchFamily="34" charset="0"/>
              <a:buChar char="•"/>
            </a:pPr>
            <a:r>
              <a:rPr lang="nl-BE" b="0" baseline="0" dirty="0" smtClean="0"/>
              <a:t>Debiet: 500l/min</a:t>
            </a:r>
          </a:p>
          <a:p>
            <a:pPr marL="171450" lvl="0" indent="-171450">
              <a:buFont typeface="Arial" panose="020B0604020202020204" pitchFamily="34" charset="0"/>
              <a:buChar char="•"/>
            </a:pPr>
            <a:r>
              <a:rPr lang="nl-BE" b="0" baseline="0" dirty="0" smtClean="0"/>
              <a:t>Volle straal</a:t>
            </a:r>
          </a:p>
          <a:p>
            <a:pPr marL="171450" lvl="0" indent="-171450">
              <a:buFont typeface="Arial" panose="020B0604020202020204" pitchFamily="34" charset="0"/>
              <a:buChar char="•"/>
            </a:pPr>
            <a:r>
              <a:rPr lang="nl-BE" b="0" baseline="0" dirty="0" smtClean="0"/>
              <a:t>3 D stand </a:t>
            </a:r>
          </a:p>
          <a:p>
            <a:pPr marL="171450" lvl="0" indent="-171450">
              <a:buFont typeface="Arial" panose="020B0604020202020204" pitchFamily="34" charset="0"/>
              <a:buChar char="•"/>
            </a:pPr>
            <a:r>
              <a:rPr lang="nl-BE" b="0" baseline="0" dirty="0" smtClean="0"/>
              <a:t>Sproeistraal</a:t>
            </a:r>
          </a:p>
          <a:p>
            <a:pPr marL="171450" lvl="0" indent="-171450">
              <a:buFont typeface="Arial" panose="020B0604020202020204" pitchFamily="34" charset="0"/>
              <a:buChar char="•"/>
            </a:pPr>
            <a:endParaRPr lang="nl-BE" b="0" baseline="0" dirty="0" smtClean="0"/>
          </a:p>
          <a:p>
            <a:pPr marL="0" lvl="0" indent="0">
              <a:buFont typeface="Arial" panose="020B0604020202020204" pitchFamily="34" charset="0"/>
              <a:buNone/>
            </a:pPr>
            <a:endParaRPr lang="nl-BE" b="0" baseline="0" dirty="0" smtClean="0"/>
          </a:p>
          <a:p>
            <a:endParaRPr lang="nl-BE" b="1" baseline="0" dirty="0" smtClean="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46856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25</a:t>
            </a:fld>
            <a:endParaRPr lang="en-US"/>
          </a:p>
        </p:txBody>
      </p:sp>
    </p:spTree>
    <p:extLst>
      <p:ext uri="{BB962C8B-B14F-4D97-AF65-F5344CB8AC3E}">
        <p14:creationId xmlns:p14="http://schemas.microsoft.com/office/powerpoint/2010/main" val="16884761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i="1" dirty="0" err="1" smtClean="0"/>
              <a:t>Vraag</a:t>
            </a:r>
            <a:r>
              <a:rPr lang="en-US" b="0" i="1" dirty="0" smtClean="0"/>
              <a:t> </a:t>
            </a:r>
            <a:r>
              <a:rPr lang="en-US" b="0" i="1" dirty="0" err="1" smtClean="0"/>
              <a:t>aan</a:t>
            </a:r>
            <a:r>
              <a:rPr lang="en-US" b="0" i="1" dirty="0" smtClean="0"/>
              <a:t> de </a:t>
            </a:r>
            <a:r>
              <a:rPr lang="en-US" b="0" i="1" dirty="0" err="1" smtClean="0"/>
              <a:t>deelnemers</a:t>
            </a:r>
            <a:r>
              <a:rPr lang="en-US" b="0" i="1" dirty="0" smtClean="0"/>
              <a:t> </a:t>
            </a:r>
            <a:r>
              <a:rPr lang="en-US" b="0" i="1" dirty="0" err="1" smtClean="0"/>
              <a:t>waarom</a:t>
            </a:r>
            <a:r>
              <a:rPr lang="en-US" b="0" i="1" dirty="0" smtClean="0"/>
              <a:t> </a:t>
            </a:r>
            <a:r>
              <a:rPr lang="en-US" b="0" i="1" dirty="0" err="1" smtClean="0"/>
              <a:t>voor</a:t>
            </a:r>
            <a:r>
              <a:rPr lang="en-US" b="0" i="1" dirty="0" smtClean="0"/>
              <a:t> </a:t>
            </a:r>
            <a:r>
              <a:rPr lang="en-US" b="0" i="1" dirty="0" err="1" smtClean="0"/>
              <a:t>iedereen</a:t>
            </a:r>
            <a:r>
              <a:rPr lang="en-US" b="0" i="1" dirty="0" smtClean="0"/>
              <a:t> </a:t>
            </a:r>
            <a:r>
              <a:rPr lang="en-US" b="0" i="1" dirty="0" err="1" smtClean="0"/>
              <a:t>ter</a:t>
            </a:r>
            <a:r>
              <a:rPr lang="en-US" b="0" i="1" dirty="0" smtClean="0"/>
              <a:t> </a:t>
            </a:r>
            <a:r>
              <a:rPr lang="en-US" b="0" i="1" dirty="0" err="1" smtClean="0"/>
              <a:t>plaatse</a:t>
            </a:r>
            <a:r>
              <a:rPr lang="en-US" b="0" i="1" dirty="0" smtClean="0"/>
              <a:t> op de </a:t>
            </a:r>
            <a:r>
              <a:rPr lang="en-US" b="0" i="1" dirty="0" err="1" smtClean="0"/>
              <a:t>interventie</a:t>
            </a:r>
            <a:r>
              <a:rPr lang="en-US" b="0" i="1" dirty="0" smtClean="0"/>
              <a:t> </a:t>
            </a:r>
            <a:r>
              <a:rPr lang="en-US" b="0" i="1" dirty="0" err="1" smtClean="0"/>
              <a:t>adembescherming</a:t>
            </a:r>
            <a:r>
              <a:rPr lang="en-US" b="0" i="1" dirty="0" smtClean="0"/>
              <a:t>?</a:t>
            </a:r>
          </a:p>
          <a:p>
            <a:endParaRPr lang="en-US" b="0" i="1" dirty="0" smtClean="0"/>
          </a:p>
          <a:p>
            <a:r>
              <a:rPr lang="en-US" b="0" i="0" dirty="0" err="1" smtClean="0"/>
              <a:t>Controle</a:t>
            </a:r>
            <a:r>
              <a:rPr lang="en-US" b="0" i="0" dirty="0" smtClean="0"/>
              <a:t> </a:t>
            </a:r>
            <a:r>
              <a:rPr lang="en-US" b="0" i="0" dirty="0" err="1" smtClean="0"/>
              <a:t>als</a:t>
            </a:r>
            <a:r>
              <a:rPr lang="en-US" b="0" i="0" dirty="0" smtClean="0"/>
              <a:t> </a:t>
            </a:r>
            <a:r>
              <a:rPr lang="en-US" b="0" i="0" dirty="0" err="1" smtClean="0"/>
              <a:t>instructeur</a:t>
            </a:r>
            <a:r>
              <a:rPr lang="en-US" b="0" i="0" baseline="0" dirty="0" smtClean="0"/>
              <a:t> of de </a:t>
            </a:r>
            <a:r>
              <a:rPr lang="en-US" b="0" i="0" baseline="0" dirty="0" err="1" smtClean="0"/>
              <a:t>gevaren</a:t>
            </a:r>
            <a:r>
              <a:rPr lang="en-US" b="0" i="0" baseline="0" dirty="0" smtClean="0"/>
              <a:t> </a:t>
            </a:r>
            <a:r>
              <a:rPr lang="en-US" b="0" i="0" baseline="0" dirty="0" err="1" smtClean="0"/>
              <a:t>goed</a:t>
            </a:r>
            <a:r>
              <a:rPr lang="en-US" b="0" i="0" baseline="0" dirty="0" smtClean="0"/>
              <a:t> </a:t>
            </a:r>
            <a:r>
              <a:rPr lang="en-US" b="0" i="0" baseline="0" dirty="0" err="1" smtClean="0"/>
              <a:t>begrepen</a:t>
            </a:r>
            <a:r>
              <a:rPr lang="en-US" b="0" i="0" baseline="0" dirty="0" smtClean="0"/>
              <a:t> </a:t>
            </a:r>
            <a:r>
              <a:rPr lang="en-US" b="0" i="0" baseline="0" dirty="0" err="1" smtClean="0"/>
              <a:t>zijn</a:t>
            </a:r>
            <a:r>
              <a:rPr lang="en-US" b="0" i="0" baseline="0" dirty="0" smtClean="0"/>
              <a:t>, </a:t>
            </a:r>
            <a:r>
              <a:rPr lang="en-US" b="0" i="0" baseline="0" dirty="0" err="1" smtClean="0"/>
              <a:t>ook</a:t>
            </a:r>
            <a:r>
              <a:rPr lang="en-US" b="0" i="0" baseline="0" dirty="0" smtClean="0"/>
              <a:t> door chauffeurs die met de </a:t>
            </a:r>
            <a:r>
              <a:rPr lang="en-US" b="0" i="0" baseline="0" dirty="0" err="1" smtClean="0"/>
              <a:t>gevaren</a:t>
            </a:r>
            <a:r>
              <a:rPr lang="en-US" b="0" i="0" baseline="0" dirty="0" smtClean="0"/>
              <a:t> </a:t>
            </a:r>
            <a:r>
              <a:rPr lang="en-US" b="0" i="0" baseline="0" dirty="0" err="1" smtClean="0"/>
              <a:t>evenveel</a:t>
            </a:r>
            <a:r>
              <a:rPr lang="en-US" b="0" i="0" baseline="0" dirty="0" smtClean="0"/>
              <a:t> </a:t>
            </a:r>
            <a:r>
              <a:rPr lang="en-US" b="0" i="0" baseline="0" dirty="0" err="1" smtClean="0"/>
              <a:t>te</a:t>
            </a:r>
            <a:r>
              <a:rPr lang="en-US" b="0" i="0" baseline="0" dirty="0" smtClean="0"/>
              <a:t> </a:t>
            </a:r>
            <a:r>
              <a:rPr lang="en-US" b="0" i="0" baseline="0" dirty="0" err="1" smtClean="0"/>
              <a:t>maken</a:t>
            </a:r>
            <a:r>
              <a:rPr lang="en-US" b="0" i="0" baseline="0" dirty="0" smtClean="0"/>
              <a:t> </a:t>
            </a:r>
            <a:r>
              <a:rPr lang="en-US" b="0" i="0" baseline="0" dirty="0" err="1" smtClean="0"/>
              <a:t>kunnen</a:t>
            </a:r>
            <a:r>
              <a:rPr lang="en-US" b="0" i="0" baseline="0" dirty="0" smtClean="0"/>
              <a:t> </a:t>
            </a:r>
            <a:r>
              <a:rPr lang="en-US" b="0" i="0" baseline="0" dirty="0" err="1" smtClean="0"/>
              <a:t>krijgen</a:t>
            </a:r>
            <a:r>
              <a:rPr lang="en-US" b="0" i="0" baseline="0" dirty="0" smtClean="0"/>
              <a:t>, </a:t>
            </a:r>
            <a:r>
              <a:rPr lang="en-US" b="0" i="0" baseline="0" dirty="0" err="1" smtClean="0"/>
              <a:t>denk</a:t>
            </a:r>
            <a:r>
              <a:rPr lang="en-US" b="0" i="0" baseline="0" dirty="0" smtClean="0"/>
              <a:t> maar </a:t>
            </a:r>
            <a:r>
              <a:rPr lang="en-US" b="0" i="0" baseline="0" dirty="0" err="1" smtClean="0"/>
              <a:t>aan</a:t>
            </a:r>
            <a:r>
              <a:rPr lang="en-US" b="0" i="0" baseline="0" dirty="0" smtClean="0"/>
              <a:t> </a:t>
            </a:r>
            <a:r>
              <a:rPr lang="en-US" b="0" i="0" baseline="0" dirty="0" err="1" smtClean="0"/>
              <a:t>plotse</a:t>
            </a:r>
            <a:r>
              <a:rPr lang="en-US" b="0" i="0" baseline="0" dirty="0" smtClean="0"/>
              <a:t> </a:t>
            </a:r>
            <a:r>
              <a:rPr lang="en-US" b="0" i="0" baseline="0" dirty="0" err="1" smtClean="0"/>
              <a:t>verandering</a:t>
            </a:r>
            <a:r>
              <a:rPr lang="en-US" b="0" i="0" baseline="0" dirty="0" smtClean="0"/>
              <a:t> van </a:t>
            </a:r>
            <a:r>
              <a:rPr lang="en-US" b="0" i="0" baseline="0" dirty="0" err="1" smtClean="0"/>
              <a:t>windrichting</a:t>
            </a:r>
            <a:r>
              <a:rPr lang="en-US" b="0" i="0" baseline="0" dirty="0" smtClean="0"/>
              <a:t>, </a:t>
            </a:r>
            <a:r>
              <a:rPr lang="en-US" b="0" i="0" baseline="0" dirty="0" err="1" smtClean="0"/>
              <a:t>waar</a:t>
            </a:r>
            <a:r>
              <a:rPr lang="en-US" b="0" i="0" baseline="0" dirty="0" smtClean="0"/>
              <a:t> </a:t>
            </a:r>
            <a:r>
              <a:rPr lang="en-US" b="0" i="0" baseline="0" dirty="0" err="1" smtClean="0"/>
              <a:t>ze</a:t>
            </a:r>
            <a:r>
              <a:rPr lang="en-US" b="0" i="0" baseline="0" dirty="0" smtClean="0"/>
              <a:t> </a:t>
            </a:r>
            <a:r>
              <a:rPr lang="en-US" b="0" i="0" baseline="0" dirty="0" err="1" smtClean="0"/>
              <a:t>plote</a:t>
            </a:r>
            <a:r>
              <a:rPr lang="en-US" b="0" i="0" baseline="0" dirty="0" smtClean="0"/>
              <a:t> </a:t>
            </a:r>
            <a:r>
              <a:rPr lang="en-US" b="0" i="0" baseline="0" dirty="0" err="1" smtClean="0"/>
              <a:t>volledig</a:t>
            </a:r>
            <a:r>
              <a:rPr lang="en-US" b="0" i="0" baseline="0" dirty="0" smtClean="0"/>
              <a:t> in de </a:t>
            </a:r>
            <a:r>
              <a:rPr lang="en-US" b="0" i="0" baseline="0" dirty="0" err="1" smtClean="0"/>
              <a:t>gevaarszone</a:t>
            </a:r>
            <a:r>
              <a:rPr lang="en-US" b="0" i="0" baseline="0" dirty="0" smtClean="0"/>
              <a:t> </a:t>
            </a:r>
            <a:r>
              <a:rPr lang="en-US" b="0" i="0" baseline="0" dirty="0" err="1" smtClean="0"/>
              <a:t>komen</a:t>
            </a:r>
            <a:r>
              <a:rPr lang="en-US" b="0" i="0" baseline="0" dirty="0" smtClean="0"/>
              <a:t>…</a:t>
            </a:r>
            <a:endParaRPr lang="en-US" b="0" i="0" dirty="0"/>
          </a:p>
        </p:txBody>
      </p:sp>
      <p:sp>
        <p:nvSpPr>
          <p:cNvPr id="4" name="Tijdelijke aanduiding voor dianummer 3"/>
          <p:cNvSpPr>
            <a:spLocks noGrp="1"/>
          </p:cNvSpPr>
          <p:nvPr>
            <p:ph type="sldNum" sz="quarter" idx="10"/>
          </p:nvPr>
        </p:nvSpPr>
        <p:spPr/>
        <p:txBody>
          <a:bodyPr/>
          <a:lstStyle/>
          <a:p>
            <a:pPr>
              <a:defRPr/>
            </a:pPr>
            <a:fld id="{CFEE4E88-2143-492E-BB79-6463B6D9788A}" type="slidenum">
              <a:rPr lang="fr-FR" smtClean="0">
                <a:solidFill>
                  <a:prstClr val="black"/>
                </a:solidFill>
              </a:rPr>
              <a:pPr>
                <a:defRPr/>
              </a:pPr>
              <a:t>26</a:t>
            </a:fld>
            <a:endParaRPr lang="fr-FR">
              <a:solidFill>
                <a:prstClr val="black"/>
              </a:solidFill>
            </a:endParaRPr>
          </a:p>
        </p:txBody>
      </p:sp>
    </p:spTree>
    <p:extLst>
      <p:ext uri="{BB962C8B-B14F-4D97-AF65-F5344CB8AC3E}">
        <p14:creationId xmlns:p14="http://schemas.microsoft.com/office/powerpoint/2010/main" val="3471133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De bevelvoerder heeft:</a:t>
            </a:r>
          </a:p>
          <a:p>
            <a:pPr marL="171450" indent="-171450">
              <a:buFont typeface="Arial" panose="020B0604020202020204" pitchFamily="34" charset="0"/>
              <a:buChar char="•"/>
            </a:pPr>
            <a:r>
              <a:rPr lang="nl-BE" dirty="0" smtClean="0"/>
              <a:t>De warmtebeeldcamera nodig om:</a:t>
            </a:r>
            <a:r>
              <a:rPr lang="nl-BE" baseline="0" dirty="0" smtClean="0"/>
              <a:t> onzichtbare hitte en vlammen te detecteren</a:t>
            </a:r>
          </a:p>
          <a:p>
            <a:pPr marL="171450" indent="-171450">
              <a:buFont typeface="Arial" panose="020B0604020202020204" pitchFamily="34" charset="0"/>
              <a:buChar char="•"/>
            </a:pPr>
            <a:r>
              <a:rPr lang="nl-BE" baseline="0" dirty="0" smtClean="0"/>
              <a:t>De explosiemeter nodig gassen op te sporen (soms zijn ze geurloos) </a:t>
            </a:r>
          </a:p>
          <a:p>
            <a:pPr marL="0" indent="0">
              <a:buFont typeface="Arial" panose="020B0604020202020204" pitchFamily="34" charset="0"/>
              <a:buNone/>
            </a:pPr>
            <a:endParaRPr lang="nl-BE" baseline="0" dirty="0"/>
          </a:p>
          <a:p>
            <a:pPr marL="0" indent="0">
              <a:buFont typeface="Arial" panose="020B0604020202020204" pitchFamily="34" charset="0"/>
              <a:buNone/>
            </a:pPr>
            <a:endParaRPr lang="nl-BE" baseline="0" dirty="0" smtClean="0"/>
          </a:p>
          <a:p>
            <a:pPr marL="171450" indent="-171450">
              <a:buFont typeface="Arial" panose="020B0604020202020204" pitchFamily="34" charset="0"/>
              <a:buChar char="•"/>
            </a:pPr>
            <a:endParaRPr lang="nl-BE" baseline="0" dirty="0"/>
          </a:p>
          <a:p>
            <a:pPr marL="0" indent="0">
              <a:buFont typeface="Arial" panose="020B0604020202020204" pitchFamily="34" charset="0"/>
              <a:buNone/>
            </a:pPr>
            <a:endParaRPr lang="nl-BE" dirty="0" smtClean="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27</a:t>
            </a:fld>
            <a:endParaRPr lang="en-US"/>
          </a:p>
        </p:txBody>
      </p:sp>
    </p:spTree>
    <p:extLst>
      <p:ext uri="{BB962C8B-B14F-4D97-AF65-F5344CB8AC3E}">
        <p14:creationId xmlns:p14="http://schemas.microsoft.com/office/powerpoint/2010/main" val="41212322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Zie hier op toe tijdens de praktische opleiding.</a:t>
            </a:r>
          </a:p>
          <a:p>
            <a:endParaRPr lang="nl-BE"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28</a:t>
            </a:fld>
            <a:endParaRPr lang="en-US"/>
          </a:p>
        </p:txBody>
      </p:sp>
    </p:spTree>
    <p:extLst>
      <p:ext uri="{BB962C8B-B14F-4D97-AF65-F5344CB8AC3E}">
        <p14:creationId xmlns:p14="http://schemas.microsoft.com/office/powerpoint/2010/main" val="34316675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Aanvalsploeg</a:t>
            </a:r>
            <a:r>
              <a:rPr lang="nl-BE" baseline="0" dirty="0" smtClean="0"/>
              <a:t> 1 = nummer 1 en 2</a:t>
            </a:r>
          </a:p>
          <a:p>
            <a:r>
              <a:rPr lang="nl-BE" baseline="0" dirty="0" smtClean="0"/>
              <a:t>Aanvalsploeg 2 = nummer 3 en 4</a:t>
            </a:r>
          </a:p>
          <a:p>
            <a:endParaRPr lang="nl-B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smtClean="0">
                <a:ln>
                  <a:noFill/>
                </a:ln>
                <a:solidFill>
                  <a:prstClr val="black"/>
                </a:solidFill>
                <a:effectLst/>
                <a:uLnTx/>
                <a:uFillTx/>
                <a:latin typeface="+mn-lt"/>
                <a:ea typeface="+mn-ea"/>
                <a:cs typeface="+mn-cs"/>
              </a:rPr>
              <a:t>Zie hier op toe tijdens de praktische opleiding.</a:t>
            </a:r>
          </a:p>
          <a:p>
            <a:endParaRPr lang="nl-BE"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29</a:t>
            </a:fld>
            <a:endParaRPr lang="en-US"/>
          </a:p>
        </p:txBody>
      </p:sp>
    </p:spTree>
    <p:extLst>
      <p:ext uri="{BB962C8B-B14F-4D97-AF65-F5344CB8AC3E}">
        <p14:creationId xmlns:p14="http://schemas.microsoft.com/office/powerpoint/2010/main" val="861957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Hoe dicht staan we met een hoge druk</a:t>
            </a:r>
            <a:r>
              <a:rPr lang="nl-BE" baseline="0" dirty="0" smtClean="0"/>
              <a:t> straalpijp, is dit wel verantwoord?</a:t>
            </a:r>
          </a:p>
          <a:p>
            <a:r>
              <a:rPr lang="nl-BE" i="1" baseline="0" dirty="0" smtClean="0"/>
              <a:t>Stel deze vraag aan meerdere deelnemers, bouw een kort discussiemoment in.</a:t>
            </a:r>
          </a:p>
          <a:p>
            <a:r>
              <a:rPr lang="nl-BE" baseline="0" dirty="0" smtClean="0"/>
              <a:t>Probeer telkens het nut van afstand tijdens te benadrukken als u praat over de gevaren verder in deze presentatie.</a:t>
            </a:r>
          </a:p>
          <a:p>
            <a:r>
              <a:rPr lang="nl-BE" b="1" baseline="0" dirty="0" smtClean="0"/>
              <a:t>Het is zeer belangrijk dat iedereen dit inziet en begrijpt waarom dit gegeven zo belangrijk is!</a:t>
            </a:r>
          </a:p>
          <a:p>
            <a:endParaRPr lang="nl-BE" b="1" baseline="0" dirty="0" smtClean="0"/>
          </a:p>
          <a:p>
            <a:endParaRPr lang="nl-BE" b="1"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3</a:t>
            </a:fld>
            <a:endParaRPr lang="en-US"/>
          </a:p>
        </p:txBody>
      </p:sp>
    </p:spTree>
    <p:extLst>
      <p:ext uri="{BB962C8B-B14F-4D97-AF65-F5344CB8AC3E}">
        <p14:creationId xmlns:p14="http://schemas.microsoft.com/office/powerpoint/2010/main" val="3466329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1" dirty="0" smtClean="0"/>
              <a:t>Vraag aan de deelnemers</a:t>
            </a:r>
            <a:r>
              <a:rPr lang="nl-BE" i="1" baseline="0" dirty="0" smtClean="0"/>
              <a:t> voor u de volgende dia toont hoe ze gaan koppelen?</a:t>
            </a:r>
          </a:p>
          <a:p>
            <a:r>
              <a:rPr lang="nl-BE" baseline="0" dirty="0" smtClean="0"/>
              <a:t>Laat dit eventueel op het bord tekenen</a:t>
            </a:r>
          </a:p>
          <a:p>
            <a:endParaRPr lang="nl-BE" baseline="0" dirty="0" smtClean="0"/>
          </a:p>
          <a:p>
            <a:r>
              <a:rPr lang="nl-BE" dirty="0" smtClean="0"/>
              <a:t>Zie hier op toe tijdens de praktische opleiding.</a:t>
            </a:r>
          </a:p>
          <a:p>
            <a:endParaRPr lang="nl-BE"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30</a:t>
            </a:fld>
            <a:endParaRPr lang="en-US"/>
          </a:p>
        </p:txBody>
      </p:sp>
    </p:spTree>
    <p:extLst>
      <p:ext uri="{BB962C8B-B14F-4D97-AF65-F5344CB8AC3E}">
        <p14:creationId xmlns:p14="http://schemas.microsoft.com/office/powerpoint/2010/main" val="1336155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Zie hier op toe tijdens de praktische opleiding.</a:t>
            </a:r>
          </a:p>
          <a:p>
            <a:endParaRPr lang="nl-BE"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31</a:t>
            </a:fld>
            <a:endParaRPr lang="en-US"/>
          </a:p>
        </p:txBody>
      </p:sp>
    </p:spTree>
    <p:extLst>
      <p:ext uri="{BB962C8B-B14F-4D97-AF65-F5344CB8AC3E}">
        <p14:creationId xmlns:p14="http://schemas.microsoft.com/office/powerpoint/2010/main" val="867631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BE" sz="1200" b="0" i="0" u="none" strike="noStrike" kern="1200" cap="none" spc="0" normalizeH="0" baseline="0" noProof="0" dirty="0" smtClean="0">
                <a:ln>
                  <a:noFill/>
                </a:ln>
                <a:solidFill>
                  <a:prstClr val="black"/>
                </a:solidFill>
                <a:effectLst/>
                <a:uLnTx/>
                <a:uFillTx/>
                <a:latin typeface="+mn-lt"/>
                <a:ea typeface="+mn-ea"/>
                <a:cs typeface="+mn-cs"/>
              </a:rPr>
              <a:t>Zie hier op toe tijdens de praktische opleiding.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200" b="0" i="0" u="none" strike="noStrike" kern="1200" cap="none" spc="0" normalizeH="0" baseline="0" noProof="0" dirty="0" smtClean="0">
              <a:ln>
                <a:noFill/>
              </a:ln>
              <a:solidFill>
                <a:prstClr val="black"/>
              </a:solidFill>
              <a:effectLst/>
              <a:uLnTx/>
              <a:uFillTx/>
              <a:latin typeface="+mn-lt"/>
              <a:ea typeface="+mn-ea"/>
              <a:cs typeface="+mn-cs"/>
            </a:endParaRPr>
          </a:p>
          <a:p>
            <a:endParaRPr lang="nl-BE"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32</a:t>
            </a:fld>
            <a:endParaRPr lang="en-US"/>
          </a:p>
        </p:txBody>
      </p:sp>
    </p:spTree>
    <p:extLst>
      <p:ext uri="{BB962C8B-B14F-4D97-AF65-F5344CB8AC3E}">
        <p14:creationId xmlns:p14="http://schemas.microsoft.com/office/powerpoint/2010/main" val="40915337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Zie hier op toe tijdens de praktische opleiding.</a:t>
            </a:r>
          </a:p>
          <a:p>
            <a:endParaRPr lang="nl-BE"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33</a:t>
            </a:fld>
            <a:endParaRPr lang="en-US"/>
          </a:p>
        </p:txBody>
      </p:sp>
    </p:spTree>
    <p:extLst>
      <p:ext uri="{BB962C8B-B14F-4D97-AF65-F5344CB8AC3E}">
        <p14:creationId xmlns:p14="http://schemas.microsoft.com/office/powerpoint/2010/main" val="26876737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Lus tussen</a:t>
            </a:r>
            <a:r>
              <a:rPr lang="nl-BE" baseline="0" dirty="0" smtClean="0"/>
              <a:t> straalpijpdrager en hulp- straalpijpdrager(rode cirkel) is belangrijk om te behouden: de straalpijpdrager heeft hierdoor meer bewegingsvrijheid.</a:t>
            </a:r>
          </a:p>
          <a:p>
            <a:r>
              <a:rPr lang="nl-BE" baseline="0" dirty="0" smtClean="0"/>
              <a:t>Zie hier op toe tijdens de praktische opleiding.</a:t>
            </a:r>
          </a:p>
          <a:p>
            <a:endParaRPr lang="nl-BE" baseline="0" dirty="0" smtClean="0"/>
          </a:p>
          <a:p>
            <a:endParaRPr lang="nl-BE" baseline="0" dirty="0" smtClean="0"/>
          </a:p>
          <a:p>
            <a:endParaRPr lang="nl-BE" baseline="0" dirty="0" smtClean="0"/>
          </a:p>
        </p:txBody>
      </p:sp>
      <p:sp>
        <p:nvSpPr>
          <p:cNvPr id="4" name="Tijdelijke aanduiding voor dianummer 3"/>
          <p:cNvSpPr>
            <a:spLocks noGrp="1"/>
          </p:cNvSpPr>
          <p:nvPr>
            <p:ph type="sldNum" sz="quarter" idx="10"/>
          </p:nvPr>
        </p:nvSpPr>
        <p:spPr/>
        <p:txBody>
          <a:bodyPr/>
          <a:lstStyle/>
          <a:p>
            <a:fld id="{CA053F93-9ACB-4DF2-888D-E552E16E0559}" type="slidenum">
              <a:rPr lang="nl-BE" smtClean="0"/>
              <a:t>34</a:t>
            </a:fld>
            <a:endParaRPr lang="nl-BE"/>
          </a:p>
        </p:txBody>
      </p:sp>
    </p:spTree>
    <p:extLst>
      <p:ext uri="{BB962C8B-B14F-4D97-AF65-F5344CB8AC3E}">
        <p14:creationId xmlns:p14="http://schemas.microsoft.com/office/powerpoint/2010/main" val="2833897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35</a:t>
            </a:fld>
            <a:endParaRPr lang="en-US"/>
          </a:p>
        </p:txBody>
      </p:sp>
    </p:spTree>
    <p:extLst>
      <p:ext uri="{BB962C8B-B14F-4D97-AF65-F5344CB8AC3E}">
        <p14:creationId xmlns:p14="http://schemas.microsoft.com/office/powerpoint/2010/main" val="2406972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Zie hier op toe tijdens de praktische opleiding.</a:t>
            </a:r>
          </a:p>
          <a:p>
            <a:endParaRPr lang="en-GB" dirty="0"/>
          </a:p>
        </p:txBody>
      </p:sp>
      <p:sp>
        <p:nvSpPr>
          <p:cNvPr id="4" name="Tijdelijke aanduiding voor dianummer 3"/>
          <p:cNvSpPr>
            <a:spLocks noGrp="1"/>
          </p:cNvSpPr>
          <p:nvPr>
            <p:ph type="sldNum" sz="quarter" idx="10"/>
          </p:nvPr>
        </p:nvSpPr>
        <p:spPr/>
        <p:txBody>
          <a:bodyPr/>
          <a:lstStyle/>
          <a:p>
            <a:fld id="{CA053F93-9ACB-4DF2-888D-E552E16E0559}" type="slidenum">
              <a:rPr lang="nl-BE" smtClean="0"/>
              <a:t>36</a:t>
            </a:fld>
            <a:endParaRPr lang="nl-BE"/>
          </a:p>
        </p:txBody>
      </p:sp>
    </p:spTree>
    <p:extLst>
      <p:ext uri="{BB962C8B-B14F-4D97-AF65-F5344CB8AC3E}">
        <p14:creationId xmlns:p14="http://schemas.microsoft.com/office/powerpoint/2010/main" val="29711538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1" dirty="0" smtClean="0"/>
              <a:t>Vraag aan uw deelnemers welke gevaren we hebben indien we het voertuig niet</a:t>
            </a:r>
            <a:r>
              <a:rPr lang="nl-BE" i="1" baseline="0" dirty="0" smtClean="0"/>
              <a:t> veilig frontaal zijwaarts kunnen benaderen?</a:t>
            </a:r>
          </a:p>
          <a:p>
            <a:r>
              <a:rPr lang="nl-BE" baseline="0" dirty="0" smtClean="0"/>
              <a:t>Dit is een (eind) controle als instructeur of de deelnemers de gevaren kunnen </a:t>
            </a:r>
            <a:r>
              <a:rPr lang="nl-BE" b="1" baseline="0" dirty="0" smtClean="0"/>
              <a:t>opnoemen</a:t>
            </a:r>
            <a:r>
              <a:rPr lang="nl-BE" baseline="0" dirty="0" smtClean="0"/>
              <a:t> en </a:t>
            </a:r>
            <a:r>
              <a:rPr lang="nl-BE" b="1" baseline="0" dirty="0" smtClean="0"/>
              <a:t>goed begrepen </a:t>
            </a:r>
            <a:r>
              <a:rPr lang="nl-BE" baseline="0" dirty="0" smtClean="0"/>
              <a:t>hebben.</a:t>
            </a:r>
            <a:endParaRPr lang="nl-BE"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37</a:t>
            </a:fld>
            <a:endParaRPr lang="en-US"/>
          </a:p>
        </p:txBody>
      </p:sp>
    </p:spTree>
    <p:extLst>
      <p:ext uri="{BB962C8B-B14F-4D97-AF65-F5344CB8AC3E}">
        <p14:creationId xmlns:p14="http://schemas.microsoft.com/office/powerpoint/2010/main" val="553871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pPr>
              <a:defRPr/>
            </a:pPr>
            <a:fld id="{CFEE4E88-2143-492E-BB79-6463B6D9788A}" type="slidenum">
              <a:rPr lang="fr-FR" smtClean="0">
                <a:solidFill>
                  <a:prstClr val="black"/>
                </a:solidFill>
              </a:rPr>
              <a:pPr>
                <a:defRPr/>
              </a:pPr>
              <a:t>38</a:t>
            </a:fld>
            <a:endParaRPr lang="fr-FR">
              <a:solidFill>
                <a:prstClr val="black"/>
              </a:solidFill>
            </a:endParaRPr>
          </a:p>
        </p:txBody>
      </p:sp>
    </p:spTree>
    <p:extLst>
      <p:ext uri="{BB962C8B-B14F-4D97-AF65-F5344CB8AC3E}">
        <p14:creationId xmlns:p14="http://schemas.microsoft.com/office/powerpoint/2010/main" val="2125523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Nieuwe tussen haakjes om dat alle gevaren niet “nieuw” zijn…</a:t>
            </a:r>
            <a:endParaRPr lang="nl-BE" dirty="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4</a:t>
            </a:fld>
            <a:endParaRPr lang="en-US"/>
          </a:p>
        </p:txBody>
      </p:sp>
    </p:spTree>
    <p:extLst>
      <p:ext uri="{BB962C8B-B14F-4D97-AF65-F5344CB8AC3E}">
        <p14:creationId xmlns:p14="http://schemas.microsoft.com/office/powerpoint/2010/main" val="2067619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0" i="0" dirty="0" smtClean="0"/>
              <a:t>Film: voertuig met lichtmetaal erin die brand en waarbij</a:t>
            </a:r>
            <a:r>
              <a:rPr lang="nl-BE" b="0" i="0" baseline="0" dirty="0" smtClean="0"/>
              <a:t> deze met water wordt geblust.</a:t>
            </a:r>
          </a:p>
          <a:p>
            <a:endParaRPr lang="nl-BE" b="0" i="1" dirty="0" smtClean="0"/>
          </a:p>
          <a:p>
            <a:r>
              <a:rPr lang="nl-BE" b="0" i="0" dirty="0" smtClean="0"/>
              <a:t>Vraag aan de deelnemers:</a:t>
            </a:r>
          </a:p>
          <a:p>
            <a:r>
              <a:rPr lang="nl-BE" b="0" i="1" dirty="0" smtClean="0"/>
              <a:t>Hoe dicht staan</a:t>
            </a:r>
            <a:r>
              <a:rPr lang="nl-BE" b="0" i="1" baseline="0" dirty="0" smtClean="0"/>
              <a:t> we bij een voertuig om dit te blussen?</a:t>
            </a:r>
          </a:p>
          <a:p>
            <a:r>
              <a:rPr lang="nl-BE" b="0" i="1" baseline="0" dirty="0" smtClean="0"/>
              <a:t>Is dit wel verantwoord als u deze film ziet?</a:t>
            </a:r>
          </a:p>
          <a:p>
            <a:endParaRPr lang="nl-BE" b="0" i="1" dirty="0" smtClean="0"/>
          </a:p>
        </p:txBody>
      </p:sp>
      <p:sp>
        <p:nvSpPr>
          <p:cNvPr id="4" name="Tijdelijke aanduiding voor dianummer 3"/>
          <p:cNvSpPr>
            <a:spLocks noGrp="1"/>
          </p:cNvSpPr>
          <p:nvPr>
            <p:ph type="sldNum" sz="quarter" idx="10"/>
          </p:nvPr>
        </p:nvSpPr>
        <p:spPr/>
        <p:txBody>
          <a:bodyPr/>
          <a:lstStyle/>
          <a:p>
            <a:fld id="{32CCB8A0-10BA-4D29-9095-596CEEB9345B}" type="slidenum">
              <a:rPr lang="nl-BE" smtClean="0"/>
              <a:t>5</a:t>
            </a:fld>
            <a:endParaRPr lang="nl-BE"/>
          </a:p>
        </p:txBody>
      </p:sp>
    </p:spTree>
    <p:extLst>
      <p:ext uri="{BB962C8B-B14F-4D97-AF65-F5344CB8AC3E}">
        <p14:creationId xmlns:p14="http://schemas.microsoft.com/office/powerpoint/2010/main" val="187369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i="1" dirty="0" smtClean="0"/>
              <a:t>Vraag</a:t>
            </a:r>
            <a:r>
              <a:rPr lang="nl-BE" i="1" baseline="0" dirty="0" smtClean="0"/>
              <a:t> aan de cursisten wat ze zien op de foto.</a:t>
            </a:r>
          </a:p>
          <a:p>
            <a:r>
              <a:rPr lang="nl-BE" dirty="0" smtClean="0"/>
              <a:t>Foto</a:t>
            </a:r>
            <a:r>
              <a:rPr lang="nl-BE" baseline="0" dirty="0" smtClean="0"/>
              <a:t> BMW i3 (volledig elektrisch voertuig) in carbon totaal uitgebrand.</a:t>
            </a:r>
          </a:p>
          <a:p>
            <a:endParaRPr lang="nl-BE" dirty="0" smtClean="0"/>
          </a:p>
          <a:p>
            <a:r>
              <a:rPr lang="nl-BE" dirty="0" smtClean="0"/>
              <a:t>Carbon deeltjes,</a:t>
            </a:r>
            <a:r>
              <a:rPr lang="nl-BE" baseline="0" dirty="0" smtClean="0"/>
              <a:t> giftige en corosieve (rook) gassen is dit wel nodig dat iedereen perslucht draagt…</a:t>
            </a:r>
          </a:p>
          <a:p>
            <a:r>
              <a:rPr lang="nl-BE" baseline="0" dirty="0" smtClean="0"/>
              <a:t>Niet iedereen is hier van overtuigd…</a:t>
            </a:r>
          </a:p>
          <a:p>
            <a:endParaRPr lang="nl-BE" baseline="0" dirty="0" smtClean="0"/>
          </a:p>
          <a:p>
            <a:r>
              <a:rPr lang="nl-BE" baseline="0" dirty="0" smtClean="0"/>
              <a:t>Een stofmasker P3 houd geen giftige en corosieve gassen tegen!</a:t>
            </a:r>
            <a:endParaRPr lang="nl-BE" dirty="0"/>
          </a:p>
        </p:txBody>
      </p:sp>
      <p:sp>
        <p:nvSpPr>
          <p:cNvPr id="4" name="Tijdelijke aanduiding voor dianummer 3"/>
          <p:cNvSpPr>
            <a:spLocks noGrp="1"/>
          </p:cNvSpPr>
          <p:nvPr>
            <p:ph type="sldNum" sz="quarter" idx="10"/>
          </p:nvPr>
        </p:nvSpPr>
        <p:spPr/>
        <p:txBody>
          <a:bodyPr/>
          <a:lstStyle/>
          <a:p>
            <a:fld id="{32CCB8A0-10BA-4D29-9095-596CEEB9345B}" type="slidenum">
              <a:rPr lang="nl-BE" smtClean="0"/>
              <a:t>6</a:t>
            </a:fld>
            <a:endParaRPr lang="nl-BE"/>
          </a:p>
        </p:txBody>
      </p:sp>
    </p:spTree>
    <p:extLst>
      <p:ext uri="{BB962C8B-B14F-4D97-AF65-F5344CB8AC3E}">
        <p14:creationId xmlns:p14="http://schemas.microsoft.com/office/powerpoint/2010/main" val="81169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smtClean="0"/>
              <a:t>Motorkap en kofferdeksel kunnen hulpmiddelen bevatten zoals gasveren, veren, gascilinders en telescoopstaven om de massa van de motorkap, kofferdeksel e.d. te compenseren. </a:t>
            </a:r>
          </a:p>
          <a:p>
            <a:r>
              <a:rPr lang="nl-BE" dirty="0" smtClean="0"/>
              <a:t>Ze dragen dus bij tot het comfort van de gebruiker.</a:t>
            </a:r>
          </a:p>
          <a:p>
            <a:r>
              <a:rPr lang="nl-BE" dirty="0" smtClean="0"/>
              <a:t>Wanneer gascilinders worden blootgesteld aan hitte, kunnen deze openscheuren of ongecontroleerd werken.</a:t>
            </a:r>
          </a:p>
          <a:p>
            <a:r>
              <a:rPr lang="nl-BE" dirty="0" smtClean="0"/>
              <a:t>Er kunnen zich hoge drukken opbouwen in de cilinders wat als resultaat kan hebben dat de motorkap of het kofferdeksel open springt met een explosieve kracht.</a:t>
            </a:r>
          </a:p>
          <a:p>
            <a:r>
              <a:rPr lang="nl-BE" dirty="0" smtClean="0"/>
              <a:t>Tevens kunnen deze telescoopstaven als een levensgevaarlijk projectiel weg gekatapulteerd worden.</a:t>
            </a:r>
          </a:p>
          <a:p>
            <a:endParaRPr lang="nl-BE" dirty="0" smtClean="0"/>
          </a:p>
          <a:p>
            <a:endParaRPr lang="nl-BE" dirty="0" smtClean="0"/>
          </a:p>
        </p:txBody>
      </p:sp>
      <p:sp>
        <p:nvSpPr>
          <p:cNvPr id="4" name="Tijdelijke aanduiding voor dianummer 3"/>
          <p:cNvSpPr>
            <a:spLocks noGrp="1"/>
          </p:cNvSpPr>
          <p:nvPr>
            <p:ph type="sldNum" sz="quarter" idx="10"/>
          </p:nvPr>
        </p:nvSpPr>
        <p:spPr/>
        <p:txBody>
          <a:bodyPr/>
          <a:lstStyle/>
          <a:p>
            <a:fld id="{32CCB8A0-10BA-4D29-9095-596CEEB9345B}" type="slidenum">
              <a:rPr lang="nl-BE" smtClean="0"/>
              <a:t>7</a:t>
            </a:fld>
            <a:endParaRPr lang="nl-BE"/>
          </a:p>
        </p:txBody>
      </p:sp>
    </p:spTree>
    <p:extLst>
      <p:ext uri="{BB962C8B-B14F-4D97-AF65-F5344CB8AC3E}">
        <p14:creationId xmlns:p14="http://schemas.microsoft.com/office/powerpoint/2010/main" val="2144922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Koffer/</a:t>
            </a:r>
            <a:r>
              <a:rPr lang="nl-BE" b="1" dirty="0" err="1" smtClean="0"/>
              <a:t>achterzetel</a:t>
            </a:r>
            <a:r>
              <a:rPr lang="nl-BE" b="1" dirty="0" smtClean="0"/>
              <a:t>/tussen wielen</a:t>
            </a:r>
          </a:p>
          <a:p>
            <a:r>
              <a:rPr lang="nl-BE" b="0" dirty="0" smtClean="0"/>
              <a:t>Wat kan zich daar bevinden?</a:t>
            </a:r>
          </a:p>
          <a:p>
            <a:pPr marL="171450" indent="-171450">
              <a:buFont typeface="Arial" panose="020B0604020202020204" pitchFamily="34" charset="0"/>
              <a:buChar char="•"/>
            </a:pPr>
            <a:r>
              <a:rPr lang="nl-BE" b="1" dirty="0" smtClean="0"/>
              <a:t>Aardgas tanks:</a:t>
            </a:r>
            <a:r>
              <a:rPr lang="nl-BE" b="0" dirty="0" smtClean="0"/>
              <a:t> Dit</a:t>
            </a:r>
            <a:r>
              <a:rPr lang="nl-BE" b="0" baseline="0" dirty="0" smtClean="0"/>
              <a:t> zijn</a:t>
            </a:r>
            <a:r>
              <a:rPr lang="nl-BE" b="0" dirty="0" smtClean="0"/>
              <a:t> </a:t>
            </a:r>
            <a:r>
              <a:rPr lang="nl-BE" b="0" baseline="0" dirty="0" smtClean="0"/>
              <a:t>tanks die gevuld zijn met aardgas, zoals we gebruiken voor onze verwarming en koken.</a:t>
            </a:r>
            <a:endParaRPr lang="nl-BE" b="0" dirty="0" smtClean="0"/>
          </a:p>
          <a:p>
            <a:pPr marL="0" indent="0">
              <a:buFont typeface="Arial" panose="020B0604020202020204" pitchFamily="34" charset="0"/>
              <a:buNone/>
            </a:pPr>
            <a:r>
              <a:rPr lang="nl-BE" b="0" dirty="0" smtClean="0"/>
              <a:t>    (</a:t>
            </a:r>
            <a:r>
              <a:rPr lang="nl-BE" b="0" dirty="0" smtClean="0">
                <a:solidFill>
                  <a:srgbClr val="FF0000"/>
                </a:solidFill>
              </a:rPr>
              <a:t>Informatief voor instructeur</a:t>
            </a:r>
            <a:r>
              <a:rPr lang="nl-BE" b="0" baseline="0" dirty="0" smtClean="0">
                <a:solidFill>
                  <a:srgbClr val="FF0000"/>
                </a:solidFill>
              </a:rPr>
              <a:t> </a:t>
            </a:r>
            <a:r>
              <a:rPr lang="nl-BE" b="0" dirty="0" smtClean="0">
                <a:solidFill>
                  <a:srgbClr val="FF0000"/>
                </a:solidFill>
              </a:rPr>
              <a:t>CNG tanks: Compressed Natural Gas).</a:t>
            </a:r>
          </a:p>
          <a:p>
            <a:pPr marL="171450" indent="-171450">
              <a:buFont typeface="Arial" panose="020B0604020202020204" pitchFamily="34" charset="0"/>
              <a:buChar char="•"/>
            </a:pPr>
            <a:r>
              <a:rPr lang="nl-BE" b="1" dirty="0" smtClean="0"/>
              <a:t>Propaan/Butaan tank</a:t>
            </a:r>
            <a:r>
              <a:rPr lang="nl-BE" b="0" dirty="0" smtClean="0"/>
              <a:t>: meer bekend</a:t>
            </a:r>
            <a:r>
              <a:rPr lang="nl-BE" b="0" baseline="0" dirty="0" smtClean="0"/>
              <a:t> onder de naam van LPG.</a:t>
            </a:r>
          </a:p>
          <a:p>
            <a:pPr marL="0" indent="0">
              <a:buFont typeface="Arial" panose="020B0604020202020204" pitchFamily="34" charset="0"/>
              <a:buNone/>
            </a:pPr>
            <a:r>
              <a:rPr lang="nl-BE" b="0" baseline="0" dirty="0" smtClean="0"/>
              <a:t>    </a:t>
            </a:r>
            <a:r>
              <a:rPr lang="nl-BE" b="0" dirty="0" smtClean="0"/>
              <a:t>(Informatief voor instructeur: LPG: </a:t>
            </a:r>
            <a:r>
              <a:rPr lang="nl-BE" sz="1200" b="0" i="0" kern="1200" dirty="0" smtClean="0">
                <a:solidFill>
                  <a:schemeClr val="tx1"/>
                </a:solidFill>
                <a:effectLst/>
                <a:latin typeface="+mn-lt"/>
                <a:ea typeface="+mn-ea"/>
                <a:cs typeface="+mn-cs"/>
              </a:rPr>
              <a:t>Liquified Petroleum Gas)</a:t>
            </a:r>
          </a:p>
          <a:p>
            <a:pPr marL="171450" indent="-171450">
              <a:buFont typeface="Arial" panose="020B0604020202020204" pitchFamily="34" charset="0"/>
              <a:buChar char="•"/>
            </a:pPr>
            <a:r>
              <a:rPr lang="nl-BE" b="1" dirty="0" smtClean="0"/>
              <a:t>Waterstof</a:t>
            </a:r>
            <a:r>
              <a:rPr lang="nl-BE" b="1" baseline="0" dirty="0" smtClean="0"/>
              <a:t> tank</a:t>
            </a:r>
            <a:endParaRPr lang="nl-BE" b="1" dirty="0" smtClean="0"/>
          </a:p>
        </p:txBody>
      </p:sp>
      <p:sp>
        <p:nvSpPr>
          <p:cNvPr id="4" name="Tijdelijke aanduiding voor dianummer 3"/>
          <p:cNvSpPr>
            <a:spLocks noGrp="1"/>
          </p:cNvSpPr>
          <p:nvPr>
            <p:ph type="sldNum" sz="quarter" idx="10"/>
          </p:nvPr>
        </p:nvSpPr>
        <p:spPr/>
        <p:txBody>
          <a:bodyPr/>
          <a:lstStyle/>
          <a:p>
            <a:fld id="{4106B86A-54F0-46B4-B848-1A7F606F789D}" type="slidenum">
              <a:rPr lang="en-US" smtClean="0"/>
              <a:t>8</a:t>
            </a:fld>
            <a:endParaRPr lang="en-US"/>
          </a:p>
        </p:txBody>
      </p:sp>
    </p:spTree>
    <p:extLst>
      <p:ext uri="{BB962C8B-B14F-4D97-AF65-F5344CB8AC3E}">
        <p14:creationId xmlns:p14="http://schemas.microsoft.com/office/powerpoint/2010/main" val="2660594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b="1" dirty="0" smtClean="0"/>
              <a:t>Koffer/</a:t>
            </a:r>
            <a:r>
              <a:rPr lang="nl-BE" b="1" dirty="0" err="1" smtClean="0"/>
              <a:t>achterzetel</a:t>
            </a:r>
            <a:r>
              <a:rPr lang="nl-BE" b="1" dirty="0" smtClean="0"/>
              <a:t>/tussen wielen</a:t>
            </a:r>
          </a:p>
          <a:p>
            <a:r>
              <a:rPr lang="nl-BE" dirty="0" smtClean="0"/>
              <a:t>Wat</a:t>
            </a:r>
            <a:r>
              <a:rPr lang="nl-BE" baseline="0" dirty="0" smtClean="0"/>
              <a:t> kan zich daar bevinden?</a:t>
            </a:r>
            <a:endParaRPr lang="nl-BE" dirty="0" smtClean="0"/>
          </a:p>
          <a:p>
            <a:pPr marL="171450" indent="-171450">
              <a:buFont typeface="Arial" panose="020B0604020202020204" pitchFamily="34" charset="0"/>
              <a:buChar char="•"/>
            </a:pPr>
            <a:r>
              <a:rPr lang="nl-BE" b="1" dirty="0" smtClean="0"/>
              <a:t>Foto links: </a:t>
            </a:r>
            <a:r>
              <a:rPr lang="nl-BE" b="0" dirty="0" smtClean="0"/>
              <a:t>hoge</a:t>
            </a:r>
            <a:r>
              <a:rPr lang="nl-BE" b="0" baseline="0" dirty="0" smtClean="0"/>
              <a:t> spanning</a:t>
            </a:r>
            <a:r>
              <a:rPr lang="nl-BE" b="0" dirty="0" smtClean="0"/>
              <a:t> </a:t>
            </a:r>
            <a:r>
              <a:rPr lang="nl-BE" dirty="0" smtClean="0"/>
              <a:t>hybride batterij</a:t>
            </a:r>
          </a:p>
          <a:p>
            <a:pPr marL="171450" indent="-171450">
              <a:buFont typeface="Arial" panose="020B0604020202020204" pitchFamily="34" charset="0"/>
              <a:buChar char="•"/>
            </a:pPr>
            <a:r>
              <a:rPr lang="nl-BE" b="1" dirty="0" smtClean="0"/>
              <a:t>Foto</a:t>
            </a:r>
            <a:r>
              <a:rPr lang="nl-BE" b="1" baseline="0" dirty="0" smtClean="0"/>
              <a:t> rechts: </a:t>
            </a:r>
            <a:r>
              <a:rPr lang="nl-BE" b="0" baseline="0" dirty="0" smtClean="0"/>
              <a:t>hoge spanning </a:t>
            </a:r>
            <a:r>
              <a:rPr lang="nl-BE" baseline="0" dirty="0" smtClean="0"/>
              <a:t>batterij elektrische auto</a:t>
            </a:r>
            <a:endParaRPr lang="nl-BE" dirty="0"/>
          </a:p>
        </p:txBody>
      </p:sp>
      <p:sp>
        <p:nvSpPr>
          <p:cNvPr id="4" name="Tijdelijke aanduiding voor dianummer 3"/>
          <p:cNvSpPr>
            <a:spLocks noGrp="1"/>
          </p:cNvSpPr>
          <p:nvPr>
            <p:ph type="sldNum" sz="quarter" idx="10"/>
          </p:nvPr>
        </p:nvSpPr>
        <p:spPr/>
        <p:txBody>
          <a:bodyPr/>
          <a:lstStyle/>
          <a:p>
            <a:fld id="{CA053F93-9ACB-4DF2-888D-E552E16E0559}" type="slidenum">
              <a:rPr lang="nl-BE" smtClean="0"/>
              <a:t>9</a:t>
            </a:fld>
            <a:endParaRPr lang="nl-BE"/>
          </a:p>
        </p:txBody>
      </p:sp>
    </p:spTree>
    <p:extLst>
      <p:ext uri="{BB962C8B-B14F-4D97-AF65-F5344CB8AC3E}">
        <p14:creationId xmlns:p14="http://schemas.microsoft.com/office/powerpoint/2010/main" val="3346139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2" name="Title 1"/>
          <p:cNvSpPr>
            <a:spLocks noGrp="1" noChangeAspect="1"/>
          </p:cNvSpPr>
          <p:nvPr>
            <p:ph type="ctrTitle"/>
          </p:nvPr>
        </p:nvSpPr>
        <p:spPr>
          <a:xfrm>
            <a:off x="780181" y="1161124"/>
            <a:ext cx="7571586" cy="2387600"/>
          </a:xfrm>
        </p:spPr>
        <p:txBody>
          <a:bodyPr anchor="b">
            <a:normAutofit/>
          </a:bodyPr>
          <a:lstStyle>
            <a:lvl1pPr algn="ctr">
              <a:defRPr sz="4000" b="1">
                <a:latin typeface="Arial" panose="020B0604020202020204" pitchFamily="34" charset="0"/>
                <a:cs typeface="Arial" panose="020B0604020202020204"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15234234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639938" y="647301"/>
            <a:ext cx="7886700" cy="1325563"/>
          </a:xfrm>
        </p:spPr>
        <p:txBody>
          <a:bodyPr>
            <a:normAutofit/>
          </a:bodyPr>
          <a:lstStyle>
            <a:lvl1pPr>
              <a:defRPr sz="3200">
                <a:latin typeface="Arial" panose="020B0604020202020204" pitchFamily="34" charset="0"/>
                <a:cs typeface="Arial" panose="020B0604020202020204" pitchFamily="34" charset="0"/>
              </a:defRPr>
            </a:lvl1pPr>
          </a:lstStyle>
          <a:p>
            <a:r>
              <a:rPr lang="nl-NL" smtClean="0"/>
              <a:t>Klik om de stijl te bewerken</a:t>
            </a:r>
            <a:endParaRPr lang="en-US" dirty="0"/>
          </a:p>
        </p:txBody>
      </p:sp>
      <p:sp>
        <p:nvSpPr>
          <p:cNvPr id="3" name="Content Placeholder 2"/>
          <p:cNvSpPr>
            <a:spLocks noGrp="1"/>
          </p:cNvSpPr>
          <p:nvPr>
            <p:ph idx="1"/>
          </p:nvPr>
        </p:nvSpPr>
        <p:spPr>
          <a:xfrm>
            <a:off x="610720" y="1999130"/>
            <a:ext cx="7886700" cy="4159904"/>
          </a:xfrm>
        </p:spPr>
        <p:txBody>
          <a:bodyPr/>
          <a:lstStyle>
            <a:lvl1pPr>
              <a:defRPr sz="1800">
                <a:latin typeface="Arial" panose="020B0604020202020204" pitchFamily="34" charset="0"/>
                <a:cs typeface="Arial" panose="020B0604020202020204" pitchFamily="34" charset="0"/>
              </a:defRPr>
            </a:lvl1pPr>
            <a:lvl2pPr>
              <a:defRPr sz="1600"/>
            </a:lvl2pPr>
            <a:lvl3pPr>
              <a:defRPr sz="14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000">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Tree>
    <p:extLst>
      <p:ext uri="{BB962C8B-B14F-4D97-AF65-F5344CB8AC3E}">
        <p14:creationId xmlns:p14="http://schemas.microsoft.com/office/powerpoint/2010/main" val="368661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4638114" y="1995955"/>
            <a:ext cx="3886200" cy="4351338"/>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5" name="Title 1"/>
          <p:cNvSpPr>
            <a:spLocks noGrp="1" noChangeAspect="1"/>
          </p:cNvSpPr>
          <p:nvPr>
            <p:ph type="title"/>
          </p:nvPr>
        </p:nvSpPr>
        <p:spPr>
          <a:xfrm>
            <a:off x="630974" y="656266"/>
            <a:ext cx="7886700" cy="1325563"/>
          </a:xfrm>
        </p:spPr>
        <p:txBody>
          <a:bodyPr>
            <a:normAutofit/>
          </a:bodyPr>
          <a:lstStyle>
            <a:lvl1pPr>
              <a:defRPr sz="3200">
                <a:latin typeface="Arial" panose="020B0604020202020204" pitchFamily="34" charset="0"/>
                <a:cs typeface="Arial" panose="020B0604020202020204" pitchFamily="34" charset="0"/>
              </a:defRPr>
            </a:lvl1pPr>
          </a:lstStyle>
          <a:p>
            <a:r>
              <a:rPr lang="nl-NL" smtClean="0"/>
              <a:t>Klik om de stijl te bewerken</a:t>
            </a:r>
            <a:endParaRPr lang="en-US" dirty="0"/>
          </a:p>
        </p:txBody>
      </p:sp>
      <p:sp>
        <p:nvSpPr>
          <p:cNvPr id="6" name="Tijdelijke aanduiding voor inhoud 3"/>
          <p:cNvSpPr>
            <a:spLocks noGrp="1"/>
          </p:cNvSpPr>
          <p:nvPr>
            <p:ph sz="half" idx="10"/>
          </p:nvPr>
        </p:nvSpPr>
        <p:spPr>
          <a:xfrm>
            <a:off x="612961" y="2004920"/>
            <a:ext cx="3886200" cy="4351338"/>
          </a:xfrm>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Tree>
    <p:extLst>
      <p:ext uri="{BB962C8B-B14F-4D97-AF65-F5344CB8AC3E}">
        <p14:creationId xmlns:p14="http://schemas.microsoft.com/office/powerpoint/2010/main" val="33290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le 1"/>
          <p:cNvSpPr>
            <a:spLocks noGrp="1" noChangeAspect="1"/>
          </p:cNvSpPr>
          <p:nvPr>
            <p:ph type="title"/>
          </p:nvPr>
        </p:nvSpPr>
        <p:spPr>
          <a:xfrm>
            <a:off x="630974" y="656266"/>
            <a:ext cx="7886700" cy="1325563"/>
          </a:xfrm>
        </p:spPr>
        <p:txBody>
          <a:bodyPr>
            <a:normAutofit/>
          </a:bodyPr>
          <a:lstStyle>
            <a:lvl1pPr>
              <a:defRPr sz="3200">
                <a:latin typeface="Arial" panose="020B0604020202020204" pitchFamily="34" charset="0"/>
                <a:cs typeface="Arial" panose="020B0604020202020204"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2533382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4" name="Tijdelijke aanduiding voor inhoud 3"/>
          <p:cNvSpPr>
            <a:spLocks noGrp="1"/>
          </p:cNvSpPr>
          <p:nvPr>
            <p:ph sz="half" idx="2"/>
          </p:nvPr>
        </p:nvSpPr>
        <p:spPr>
          <a:xfrm>
            <a:off x="611913" y="1994087"/>
            <a:ext cx="3868340"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6" name="Tijdelijke aanduiding voor inhoud 5"/>
          <p:cNvSpPr>
            <a:spLocks noGrp="1"/>
          </p:cNvSpPr>
          <p:nvPr>
            <p:ph sz="quarter" idx="4"/>
          </p:nvPr>
        </p:nvSpPr>
        <p:spPr>
          <a:xfrm>
            <a:off x="4620186" y="1994087"/>
            <a:ext cx="3887391"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Title 1"/>
          <p:cNvSpPr>
            <a:spLocks noGrp="1" noChangeAspect="1"/>
          </p:cNvSpPr>
          <p:nvPr>
            <p:ph type="title"/>
          </p:nvPr>
        </p:nvSpPr>
        <p:spPr>
          <a:xfrm>
            <a:off x="630974" y="656266"/>
            <a:ext cx="7886700" cy="1325563"/>
          </a:xfrm>
        </p:spPr>
        <p:txBody>
          <a:bodyPr>
            <a:normAutofit/>
          </a:bodyPr>
          <a:lstStyle>
            <a:lvl1pPr>
              <a:defRPr sz="3200">
                <a:latin typeface="Arial" panose="020B0604020202020204" pitchFamily="34" charset="0"/>
                <a:cs typeface="Arial" panose="020B0604020202020204" pitchFamily="34" charset="0"/>
              </a:defRPr>
            </a:lvl1pPr>
          </a:lstStyle>
          <a:p>
            <a:r>
              <a:rPr lang="nl-NL" smtClean="0"/>
              <a:t>Klik om de stijl te bewerken</a:t>
            </a:r>
            <a:endParaRPr lang="en-US" dirty="0"/>
          </a:p>
        </p:txBody>
      </p:sp>
    </p:spTree>
    <p:extLst>
      <p:ext uri="{BB962C8B-B14F-4D97-AF65-F5344CB8AC3E}">
        <p14:creationId xmlns:p14="http://schemas.microsoft.com/office/powerpoint/2010/main" val="403991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3" name="Titel 1"/>
          <p:cNvSpPr>
            <a:spLocks noGrp="1"/>
          </p:cNvSpPr>
          <p:nvPr>
            <p:ph type="ctrTitle"/>
          </p:nvPr>
        </p:nvSpPr>
        <p:spPr>
          <a:xfrm>
            <a:off x="1044400" y="2130425"/>
            <a:ext cx="7772400" cy="1470025"/>
          </a:xfrm>
        </p:spPr>
        <p:txBody>
          <a:bodyPr>
            <a:normAutofit/>
          </a:bodyPr>
          <a:lstStyle>
            <a:lvl1pPr>
              <a:defRPr sz="4000" b="1"/>
            </a:lvl1pPr>
          </a:lstStyle>
          <a:p>
            <a:r>
              <a:rPr lang="nl-NL" smtClean="0"/>
              <a:t>Klik om de stijl te bewerken</a:t>
            </a:r>
            <a:endParaRPr lang="nl-NL" dirty="0"/>
          </a:p>
        </p:txBody>
      </p:sp>
    </p:spTree>
    <p:extLst>
      <p:ext uri="{BB962C8B-B14F-4D97-AF65-F5344CB8AC3E}">
        <p14:creationId xmlns:p14="http://schemas.microsoft.com/office/powerpoint/2010/main" val="397422842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939" y="530760"/>
            <a:ext cx="7886700" cy="1325563"/>
          </a:xfrm>
          <a:prstGeom prst="rect">
            <a:avLst/>
          </a:prstGeom>
        </p:spPr>
        <p:txBody>
          <a:bodyPr vert="horz" lIns="91440" tIns="45720" rIns="91440" bIns="45720" rtlCol="0" anchor="ctr">
            <a:normAutofit/>
          </a:bodyPr>
          <a:lstStyle/>
          <a:p>
            <a:r>
              <a:rPr lang="nl-NL" dirty="0" smtClean="0"/>
              <a:t>Klik om de stijl te bewerken</a:t>
            </a:r>
            <a:endParaRPr lang="en-US" dirty="0"/>
          </a:p>
        </p:txBody>
      </p:sp>
      <p:sp>
        <p:nvSpPr>
          <p:cNvPr id="3" name="Text Placeholder 2"/>
          <p:cNvSpPr>
            <a:spLocks noGrp="1"/>
          </p:cNvSpPr>
          <p:nvPr>
            <p:ph type="body" idx="1"/>
          </p:nvPr>
        </p:nvSpPr>
        <p:spPr>
          <a:xfrm>
            <a:off x="628650" y="2017059"/>
            <a:ext cx="7886700" cy="4159904"/>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0786" y="126598"/>
            <a:ext cx="2093214" cy="83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rot="5400000">
            <a:off x="360550" y="428260"/>
            <a:ext cx="377382" cy="189651"/>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nl-BE"/>
          </a:p>
        </p:txBody>
      </p:sp>
      <p:cxnSp>
        <p:nvCxnSpPr>
          <p:cNvPr id="9" name="Rechte verbindingslijn 8"/>
          <p:cNvCxnSpPr/>
          <p:nvPr/>
        </p:nvCxnSpPr>
        <p:spPr>
          <a:xfrm flipV="1">
            <a:off x="549241" y="711778"/>
            <a:ext cx="0" cy="548283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ijdelijke aanduiding voor dianummer 5"/>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1CC2BBD-A09C-4BB0-AC71-468EFD4DE084}" type="slidenum">
              <a:rPr kumimoji="0" lang="en-US" sz="1200" b="0" i="0" u="none" strike="noStrike" kern="1200" cap="none" spc="0" normalizeH="0" baseline="0" noProof="0" smtClean="0">
                <a:ln>
                  <a:noFill/>
                </a:ln>
                <a:solidFill>
                  <a:srgbClr val="0070C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dirty="0" smtClean="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3628060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iming>
    <p:tnLst>
      <p:par>
        <p:cTn id="1" dur="indefinite" restart="never" nodeType="tmRoot"/>
      </p:par>
    </p:tnLst>
  </p:timing>
  <p:hf hdr="0"/>
  <p:txStyles>
    <p:titleStyle>
      <a:lvl1pPr algn="l" defTabSz="685800" rtl="0" eaLnBrk="1" latinLnBrk="0" hangingPunct="1">
        <a:lnSpc>
          <a:spcPct val="90000"/>
        </a:lnSpc>
        <a:spcBef>
          <a:spcPct val="0"/>
        </a:spcBef>
        <a:buNone/>
        <a:defRPr sz="3200" kern="1200">
          <a:solidFill>
            <a:srgbClr val="FF0000"/>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0070C0"/>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0070C0"/>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rgbClr val="0070C0"/>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0070C0"/>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000" kern="1200">
          <a:solidFill>
            <a:srgbClr val="0070C0"/>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27480" y="2200250"/>
            <a:ext cx="7571586" cy="2387600"/>
          </a:xfrm>
        </p:spPr>
        <p:txBody>
          <a:bodyPr>
            <a:normAutofit/>
          </a:bodyPr>
          <a:lstStyle/>
          <a:p>
            <a:r>
              <a:rPr lang="nl-BE" dirty="0" smtClean="0"/>
              <a:t>Voertuigbranden deel 1</a:t>
            </a:r>
            <a:br>
              <a:rPr lang="nl-BE" dirty="0" smtClean="0"/>
            </a:br>
            <a:r>
              <a:rPr lang="nl-BE" dirty="0" smtClean="0"/>
              <a:t>Autobranden</a:t>
            </a:r>
            <a:br>
              <a:rPr lang="nl-BE" dirty="0" smtClean="0"/>
            </a:br>
            <a:r>
              <a:rPr lang="nl-BE" dirty="0" smtClean="0"/>
              <a:t>Versie brandweerman op post</a:t>
            </a:r>
            <a:br>
              <a:rPr lang="nl-BE" dirty="0" smtClean="0"/>
            </a:br>
            <a:endParaRPr lang="nl-BE" dirty="0"/>
          </a:p>
        </p:txBody>
      </p:sp>
      <p:sp>
        <p:nvSpPr>
          <p:cNvPr id="3" name="Tekstvak 2"/>
          <p:cNvSpPr txBox="1"/>
          <p:nvPr/>
        </p:nvSpPr>
        <p:spPr>
          <a:xfrm>
            <a:off x="1030203" y="5445224"/>
            <a:ext cx="3168352" cy="646331"/>
          </a:xfrm>
          <a:prstGeom prst="rect">
            <a:avLst/>
          </a:prstGeom>
          <a:noFill/>
        </p:spPr>
        <p:txBody>
          <a:bodyPr wrap="square" rtlCol="0">
            <a:spAutoFit/>
          </a:bodyPr>
          <a:lstStyle/>
          <a:p>
            <a:r>
              <a:rPr lang="nl-BE" b="1" dirty="0" smtClean="0">
                <a:solidFill>
                  <a:srgbClr val="0070C0"/>
                </a:solidFill>
              </a:rPr>
              <a:t>Versie 2017/02/21</a:t>
            </a:r>
          </a:p>
          <a:p>
            <a:endParaRPr lang="nl-BE" b="1" dirty="0">
              <a:solidFill>
                <a:srgbClr val="0070C0"/>
              </a:solidFill>
            </a:endParaRPr>
          </a:p>
        </p:txBody>
      </p:sp>
      <p:sp>
        <p:nvSpPr>
          <p:cNvPr id="4" name="Tekstvak 3"/>
          <p:cNvSpPr txBox="1"/>
          <p:nvPr/>
        </p:nvSpPr>
        <p:spPr>
          <a:xfrm>
            <a:off x="1030203" y="5820938"/>
            <a:ext cx="3469789" cy="369332"/>
          </a:xfrm>
          <a:prstGeom prst="rect">
            <a:avLst/>
          </a:prstGeom>
          <a:noFill/>
        </p:spPr>
        <p:txBody>
          <a:bodyPr wrap="square" rtlCol="0">
            <a:spAutoFit/>
          </a:bodyPr>
          <a:lstStyle/>
          <a:p>
            <a:r>
              <a:rPr lang="en-US" b="1" dirty="0" err="1" smtClean="0">
                <a:solidFill>
                  <a:srgbClr val="0070C0"/>
                </a:solidFill>
              </a:rPr>
              <a:t>Opmaak</a:t>
            </a:r>
            <a:r>
              <a:rPr lang="en-US" b="1" dirty="0" smtClean="0">
                <a:solidFill>
                  <a:srgbClr val="0070C0"/>
                </a:solidFill>
              </a:rPr>
              <a:t> Kurt Vollmacher </a:t>
            </a:r>
            <a:endParaRPr lang="en-US" b="1" dirty="0">
              <a:solidFill>
                <a:srgbClr val="0070C0"/>
              </a:solidFill>
            </a:endParaRPr>
          </a:p>
        </p:txBody>
      </p:sp>
    </p:spTree>
    <p:extLst>
      <p:ext uri="{BB962C8B-B14F-4D97-AF65-F5344CB8AC3E}">
        <p14:creationId xmlns:p14="http://schemas.microsoft.com/office/powerpoint/2010/main" val="26057960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Brandstoftanks</a:t>
            </a:r>
            <a:endParaRPr lang="nl-BE" dirty="0"/>
          </a:p>
        </p:txBody>
      </p:sp>
      <p:sp>
        <p:nvSpPr>
          <p:cNvPr id="3" name="Tijdelijke aanduiding voor inhoud 2"/>
          <p:cNvSpPr>
            <a:spLocks noGrp="1"/>
          </p:cNvSpPr>
          <p:nvPr>
            <p:ph idx="1"/>
          </p:nvPr>
        </p:nvSpPr>
        <p:spPr/>
        <p:txBody>
          <a:bodyPr/>
          <a:lstStyle/>
          <a:p>
            <a:r>
              <a:rPr lang="nl-BE" dirty="0"/>
              <a:t>Brandstoftanks zijn meestal gemaakt van dun plaatmateriaal of </a:t>
            </a:r>
            <a:r>
              <a:rPr lang="nl-BE" dirty="0" smtClean="0"/>
              <a:t>kunststof</a:t>
            </a:r>
            <a:r>
              <a:rPr lang="nl-BE" dirty="0"/>
              <a:t>;</a:t>
            </a:r>
            <a:endParaRPr lang="nl-BE" dirty="0" smtClean="0"/>
          </a:p>
          <a:p>
            <a:r>
              <a:rPr lang="nl-BE" dirty="0" smtClean="0"/>
              <a:t>Scheuren </a:t>
            </a:r>
            <a:r>
              <a:rPr lang="nl-BE" dirty="0"/>
              <a:t>of doorbranden van deze tanks </a:t>
            </a:r>
            <a:r>
              <a:rPr lang="nl-BE" dirty="0" smtClean="0"/>
              <a:t>is mogelijk bij brand</a:t>
            </a:r>
            <a:r>
              <a:rPr lang="nl-BE" dirty="0"/>
              <a:t>;</a:t>
            </a:r>
            <a:r>
              <a:rPr lang="nl-BE" dirty="0" smtClean="0"/>
              <a:t> </a:t>
            </a:r>
          </a:p>
          <a:p>
            <a:r>
              <a:rPr lang="nl-BE" dirty="0" smtClean="0"/>
              <a:t>Uitstromende </a:t>
            </a:r>
            <a:r>
              <a:rPr lang="nl-BE" dirty="0"/>
              <a:t>brandstof kan een plotselinge verheviging van de </a:t>
            </a:r>
            <a:r>
              <a:rPr lang="nl-BE" dirty="0" smtClean="0"/>
              <a:t>brand veroorzaken; </a:t>
            </a:r>
          </a:p>
          <a:p>
            <a:endParaRPr lang="nl-BE" dirty="0"/>
          </a:p>
          <a:p>
            <a:pPr marL="0" indent="0">
              <a:buNone/>
            </a:pPr>
            <a:r>
              <a:rPr lang="nl-BE" dirty="0" smtClean="0"/>
              <a:t>Daarom:</a:t>
            </a:r>
          </a:p>
          <a:p>
            <a:r>
              <a:rPr lang="nl-BE" dirty="0" smtClean="0"/>
              <a:t>Verwijder </a:t>
            </a:r>
            <a:r>
              <a:rPr lang="nl-BE" dirty="0"/>
              <a:t>nooit de </a:t>
            </a:r>
            <a:r>
              <a:rPr lang="nl-BE" dirty="0" smtClean="0"/>
              <a:t>tankdop (opwarming = drukopbouw); </a:t>
            </a:r>
          </a:p>
          <a:p>
            <a:r>
              <a:rPr lang="nl-BE" dirty="0" smtClean="0"/>
              <a:t>Spuit </a:t>
            </a:r>
            <a:r>
              <a:rPr lang="nl-BE" dirty="0"/>
              <a:t>nooit rechtstreeks via de </a:t>
            </a:r>
            <a:r>
              <a:rPr lang="nl-BE" dirty="0" smtClean="0"/>
              <a:t>tankvulopening;</a:t>
            </a:r>
            <a:endParaRPr lang="nl-BE" dirty="0"/>
          </a:p>
          <a:p>
            <a:r>
              <a:rPr lang="nl-BE" dirty="0"/>
              <a:t>Indien uitstromende brandende koolwaterstoffen</a:t>
            </a:r>
            <a:r>
              <a:rPr lang="nl-BE" dirty="0" smtClean="0"/>
              <a:t>: klasse B </a:t>
            </a:r>
            <a:r>
              <a:rPr lang="nl-BE" dirty="0"/>
              <a:t>schuim </a:t>
            </a:r>
            <a:r>
              <a:rPr lang="nl-BE" dirty="0" smtClean="0"/>
              <a:t>aanbrengen ( met aparte aanvalslijn ).</a:t>
            </a:r>
            <a:endParaRPr lang="nl-BE" dirty="0"/>
          </a:p>
          <a:p>
            <a:pPr marL="0" indent="0">
              <a:buNone/>
            </a:pPr>
            <a:endParaRPr lang="nl-BE" dirty="0"/>
          </a:p>
        </p:txBody>
      </p:sp>
    </p:spTree>
    <p:extLst>
      <p:ext uri="{BB962C8B-B14F-4D97-AF65-F5344CB8AC3E}">
        <p14:creationId xmlns:p14="http://schemas.microsoft.com/office/powerpoint/2010/main" val="29608926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Interieur</a:t>
            </a:r>
            <a:endParaRPr lang="nl-BE" dirty="0"/>
          </a:p>
        </p:txBody>
      </p:sp>
      <p:sp>
        <p:nvSpPr>
          <p:cNvPr id="3" name="Tijdelijke aanduiding voor inhoud 2"/>
          <p:cNvSpPr>
            <a:spLocks noGrp="1"/>
          </p:cNvSpPr>
          <p:nvPr>
            <p:ph idx="1"/>
          </p:nvPr>
        </p:nvSpPr>
        <p:spPr/>
        <p:txBody>
          <a:bodyPr/>
          <a:lstStyle/>
          <a:p>
            <a:r>
              <a:rPr lang="nl-BE" dirty="0"/>
              <a:t>Als men een ruit inslaat of een deur/koffer opent, doe dit dan met de nodige voorzorg en houd steeds een straalpijp klaar.</a:t>
            </a:r>
          </a:p>
        </p:txBody>
      </p:sp>
    </p:spTree>
    <p:extLst>
      <p:ext uri="{BB962C8B-B14F-4D97-AF65-F5344CB8AC3E}">
        <p14:creationId xmlns:p14="http://schemas.microsoft.com/office/powerpoint/2010/main" val="18520105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Stabiliteit</a:t>
            </a:r>
            <a:endParaRPr lang="nl-BE" dirty="0"/>
          </a:p>
        </p:txBody>
      </p:sp>
      <p:sp>
        <p:nvSpPr>
          <p:cNvPr id="3" name="Tijdelijke aanduiding voor inhoud 2"/>
          <p:cNvSpPr>
            <a:spLocks noGrp="1"/>
          </p:cNvSpPr>
          <p:nvPr>
            <p:ph idx="1"/>
          </p:nvPr>
        </p:nvSpPr>
        <p:spPr/>
        <p:txBody>
          <a:bodyPr/>
          <a:lstStyle/>
          <a:p>
            <a:r>
              <a:rPr lang="nl-BE" dirty="0"/>
              <a:t>Banden en luchtveringen kunnen exploderen wanneer deze worden blootgesteld aan </a:t>
            </a:r>
            <a:r>
              <a:rPr lang="nl-BE" dirty="0" smtClean="0"/>
              <a:t>vuur; </a:t>
            </a:r>
          </a:p>
          <a:p>
            <a:r>
              <a:rPr lang="nl-BE" dirty="0" smtClean="0"/>
              <a:t>Indien deze exploderen </a:t>
            </a:r>
            <a:r>
              <a:rPr lang="nl-BE" dirty="0"/>
              <a:t>verwacht dan dat stukken rubber van banden en </a:t>
            </a:r>
            <a:r>
              <a:rPr lang="nl-BE" dirty="0" smtClean="0"/>
              <a:t>luchtveringballonnen (Citroen) </a:t>
            </a:r>
            <a:r>
              <a:rPr lang="nl-BE" dirty="0"/>
              <a:t>naar de zijkanten kunnen weg </a:t>
            </a:r>
            <a:r>
              <a:rPr lang="nl-BE" dirty="0" smtClean="0"/>
              <a:t>springen; </a:t>
            </a:r>
            <a:endParaRPr lang="nl-BE" dirty="0"/>
          </a:p>
          <a:p>
            <a:r>
              <a:rPr lang="nl-BE" dirty="0"/>
              <a:t>Deze explosie ook nog optreden nadat de brand geblust </a:t>
            </a:r>
            <a:r>
              <a:rPr lang="nl-BE" dirty="0" smtClean="0"/>
              <a:t>is.</a:t>
            </a:r>
            <a:endParaRPr lang="nl-BE" dirty="0"/>
          </a:p>
          <a:p>
            <a:endParaRPr lang="nl-BE" b="1" dirty="0"/>
          </a:p>
          <a:p>
            <a:endParaRPr lang="nl-BE" b="1"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9810" y="3428206"/>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kstvak 3"/>
          <p:cNvSpPr txBox="1"/>
          <p:nvPr/>
        </p:nvSpPr>
        <p:spPr>
          <a:xfrm>
            <a:off x="2947594" y="3872753"/>
            <a:ext cx="3571539" cy="646331"/>
          </a:xfrm>
          <a:prstGeom prst="rect">
            <a:avLst/>
          </a:prstGeom>
          <a:noFill/>
        </p:spPr>
        <p:txBody>
          <a:bodyPr wrap="square" rtlCol="0">
            <a:spAutoFit/>
          </a:bodyPr>
          <a:lstStyle/>
          <a:p>
            <a:r>
              <a:rPr lang="nl-BE" dirty="0" smtClean="0">
                <a:solidFill>
                  <a:srgbClr val="FF0000"/>
                </a:solidFill>
              </a:rPr>
              <a:t>Filmpje: Vrachtwagenband ontploft</a:t>
            </a:r>
          </a:p>
          <a:p>
            <a:endParaRPr lang="nl-BE" dirty="0"/>
          </a:p>
        </p:txBody>
      </p:sp>
    </p:spTree>
    <p:extLst>
      <p:ext uri="{BB962C8B-B14F-4D97-AF65-F5344CB8AC3E}">
        <p14:creationId xmlns:p14="http://schemas.microsoft.com/office/powerpoint/2010/main" val="362817112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Airbags</a:t>
            </a:r>
            <a:endParaRPr lang="nl-BE" dirty="0"/>
          </a:p>
        </p:txBody>
      </p:sp>
      <p:sp>
        <p:nvSpPr>
          <p:cNvPr id="3" name="Tijdelijke aanduiding voor inhoud 2"/>
          <p:cNvSpPr>
            <a:spLocks noGrp="1"/>
          </p:cNvSpPr>
          <p:nvPr>
            <p:ph idx="1"/>
          </p:nvPr>
        </p:nvSpPr>
        <p:spPr/>
        <p:txBody>
          <a:bodyPr/>
          <a:lstStyle/>
          <a:p>
            <a:r>
              <a:rPr lang="nl-BE" dirty="0" smtClean="0"/>
              <a:t>Voertuigen met airbags dienen met dezelfde voorzichtigheid benaderd te worden als tijdens een aanrijding waarbij de airbags niet zijn uitgekomen;</a:t>
            </a:r>
          </a:p>
          <a:p>
            <a:r>
              <a:rPr lang="nl-BE" dirty="0" smtClean="0"/>
              <a:t>Door </a:t>
            </a:r>
            <a:r>
              <a:rPr lang="nl-BE" dirty="0"/>
              <a:t>het </a:t>
            </a:r>
            <a:r>
              <a:rPr lang="nl-BE" dirty="0" smtClean="0"/>
              <a:t>wegbranden </a:t>
            </a:r>
            <a:r>
              <a:rPr lang="nl-BE" dirty="0"/>
              <a:t>van de isolatie </a:t>
            </a:r>
            <a:r>
              <a:rPr lang="nl-BE" dirty="0" smtClean="0"/>
              <a:t>van de bedrading = plotse activatie airbag;</a:t>
            </a:r>
          </a:p>
          <a:p>
            <a:r>
              <a:rPr lang="nl-BE" dirty="0" smtClean="0"/>
              <a:t>Ook </a:t>
            </a:r>
            <a:r>
              <a:rPr lang="nl-BE" dirty="0"/>
              <a:t>kunnen de gascilinders van deze systemen zijn opgewarmd en dus een hoge druk bevatten waardoor de cilinder kan scheuren of exploderen.</a:t>
            </a:r>
          </a:p>
          <a:p>
            <a:endParaRPr lang="nl-BE"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0849" y="4055109"/>
            <a:ext cx="720000" cy="7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3286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Gevaarlijke stoffen </a:t>
            </a:r>
            <a:r>
              <a:rPr lang="nl-BE" dirty="0"/>
              <a:t>in voertuigen: koelmiddel airco</a:t>
            </a:r>
          </a:p>
        </p:txBody>
      </p:sp>
      <p:sp>
        <p:nvSpPr>
          <p:cNvPr id="3" name="Tijdelijke aanduiding voor inhoud 2"/>
          <p:cNvSpPr>
            <a:spLocks noGrp="1"/>
          </p:cNvSpPr>
          <p:nvPr>
            <p:ph idx="1"/>
          </p:nvPr>
        </p:nvSpPr>
        <p:spPr/>
        <p:txBody>
          <a:bodyPr>
            <a:normAutofit/>
          </a:bodyPr>
          <a:lstStyle/>
          <a:p>
            <a:pPr marL="0" indent="0">
              <a:buNone/>
            </a:pPr>
            <a:endParaRPr lang="nl-BE" b="1" dirty="0" smtClean="0"/>
          </a:p>
          <a:p>
            <a:r>
              <a:rPr lang="nl-BE" dirty="0"/>
              <a:t>“Een brandwonde ter grootte van een handpalm kan leiden tot de dood</a:t>
            </a:r>
            <a:r>
              <a:rPr lang="nl-BE" dirty="0" smtClean="0"/>
              <a:t>”;</a:t>
            </a:r>
          </a:p>
          <a:p>
            <a:r>
              <a:rPr lang="nl-BE" dirty="0"/>
              <a:t> </a:t>
            </a:r>
            <a:r>
              <a:rPr lang="nl-BE" dirty="0" smtClean="0"/>
              <a:t>Bij brand zeer giftige en corosieve gassen die vrijkomen</a:t>
            </a:r>
          </a:p>
          <a:p>
            <a:r>
              <a:rPr lang="nl-BE" b="1" dirty="0" smtClean="0"/>
              <a:t> </a:t>
            </a:r>
            <a:r>
              <a:rPr lang="nl-BE" b="1" dirty="0" smtClean="0">
                <a:solidFill>
                  <a:srgbClr val="FF0000"/>
                </a:solidFill>
              </a:rPr>
              <a:t>Adembescherming voor iedereen, draag altijd uw persoonlijke</a:t>
            </a:r>
          </a:p>
          <a:p>
            <a:pPr marL="0" indent="0">
              <a:buNone/>
            </a:pPr>
            <a:r>
              <a:rPr lang="nl-BE" b="1" dirty="0" smtClean="0">
                <a:solidFill>
                  <a:srgbClr val="FF0000"/>
                </a:solidFill>
              </a:rPr>
              <a:t>    beschermingsmiddelen!</a:t>
            </a:r>
          </a:p>
          <a:p>
            <a:pPr marL="0" indent="0">
              <a:buNone/>
            </a:pPr>
            <a:endParaRPr lang="nl-BE" b="1" dirty="0"/>
          </a:p>
        </p:txBody>
      </p:sp>
      <p:pic>
        <p:nvPicPr>
          <p:cNvPr id="6" name="Afbeelding 5"/>
          <p:cNvPicPr>
            <a:picLocks noChangeAspect="1"/>
          </p:cNvPicPr>
          <p:nvPr/>
        </p:nvPicPr>
        <p:blipFill rotWithShape="1">
          <a:blip r:embed="rId3" cstate="print">
            <a:extLst>
              <a:ext uri="{28A0092B-C50C-407E-A947-70E740481C1C}">
                <a14:useLocalDpi xmlns:a14="http://schemas.microsoft.com/office/drawing/2010/main" val="0"/>
              </a:ext>
            </a:extLst>
          </a:blip>
          <a:srcRect l="15443" t="37504" r="24256" b="38229"/>
          <a:stretch/>
        </p:blipFill>
        <p:spPr>
          <a:xfrm>
            <a:off x="1490514" y="4339266"/>
            <a:ext cx="6400382" cy="1717176"/>
          </a:xfrm>
          <a:prstGeom prst="rect">
            <a:avLst/>
          </a:prstGeom>
        </p:spPr>
      </p:pic>
      <p:pic>
        <p:nvPicPr>
          <p:cNvPr id="8" name="Picture 2" descr="Gebodsborden en -stickers &quot;Ademhalingsbescherming met zuurstofmasker verplich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4012" y="344616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3838" y="3446165"/>
            <a:ext cx="713734" cy="716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8281" y="3446165"/>
            <a:ext cx="723201"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22" descr="GHS-pictogram-silhouet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06820" y="344305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97170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r>
              <a:rPr lang="nl-BE" dirty="0" smtClean="0"/>
              <a:t> Brand van sommige elektrische of hybride voertuigen kan zeer veel</a:t>
            </a:r>
          </a:p>
          <a:p>
            <a:pPr marL="0" indent="0">
              <a:buNone/>
            </a:pPr>
            <a:r>
              <a:rPr lang="nl-BE" dirty="0" smtClean="0"/>
              <a:t>    water</a:t>
            </a:r>
            <a:r>
              <a:rPr lang="nl-BE" dirty="0"/>
              <a:t> </a:t>
            </a:r>
            <a:r>
              <a:rPr lang="nl-BE" dirty="0" smtClean="0"/>
              <a:t>vereisen;</a:t>
            </a:r>
          </a:p>
          <a:p>
            <a:r>
              <a:rPr lang="nl-BE" dirty="0" smtClean="0"/>
              <a:t> Bij lekkage of brand komen giftige en corosieve dampen vrij;</a:t>
            </a:r>
          </a:p>
          <a:p>
            <a:pPr>
              <a:lnSpc>
                <a:spcPct val="100000"/>
              </a:lnSpc>
            </a:pPr>
            <a:r>
              <a:rPr lang="nl-BE" dirty="0" smtClean="0"/>
              <a:t> Het volledig blussen van de batterijen in deze voertuigen kan een uur</a:t>
            </a:r>
          </a:p>
          <a:p>
            <a:pPr marL="0" indent="0">
              <a:lnSpc>
                <a:spcPct val="100000"/>
              </a:lnSpc>
              <a:buNone/>
            </a:pPr>
            <a:r>
              <a:rPr lang="nl-BE" dirty="0"/>
              <a:t> </a:t>
            </a:r>
            <a:r>
              <a:rPr lang="nl-BE" dirty="0" smtClean="0"/>
              <a:t>   in beslag nemen, waarna herontsteking nog mogelijk is…;</a:t>
            </a:r>
          </a:p>
          <a:p>
            <a:pPr marL="0" indent="0">
              <a:buNone/>
            </a:pPr>
            <a:endParaRPr lang="nl-BE" dirty="0" smtClean="0"/>
          </a:p>
          <a:p>
            <a:pPr marL="0" indent="0">
              <a:buNone/>
            </a:pPr>
            <a:r>
              <a:rPr lang="nl-BE" dirty="0" smtClean="0"/>
              <a:t>  </a:t>
            </a:r>
            <a:endParaRPr lang="nl-BE" dirty="0"/>
          </a:p>
        </p:txBody>
      </p:sp>
      <p:sp>
        <p:nvSpPr>
          <p:cNvPr id="4" name="Titel 1"/>
          <p:cNvSpPr>
            <a:spLocks noGrp="1"/>
          </p:cNvSpPr>
          <p:nvPr>
            <p:ph type="title"/>
          </p:nvPr>
        </p:nvSpPr>
        <p:spPr>
          <a:xfrm>
            <a:off x="683568" y="332656"/>
            <a:ext cx="7886700" cy="1325563"/>
          </a:xfrm>
        </p:spPr>
        <p:txBody>
          <a:bodyPr/>
          <a:lstStyle/>
          <a:p>
            <a:pPr algn="ctr"/>
            <a:r>
              <a:rPr lang="nl-BE" dirty="0" smtClean="0"/>
              <a:t>Batterijen</a:t>
            </a:r>
            <a:endParaRPr lang="nl-BE" dirty="0"/>
          </a:p>
        </p:txBody>
      </p:sp>
      <p:pic>
        <p:nvPicPr>
          <p:cNvPr id="5" name="Picture 2" descr="Gebodsborden en -stickers &quot;Ademhalingsbescherming met zuurstofmasker verplich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3832" y="396051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3658" y="3960515"/>
            <a:ext cx="713734" cy="716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18101" y="3960515"/>
            <a:ext cx="723201"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22" descr="GHS-pictogram-silhouett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6640" y="395740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p:cNvSpPr txBox="1"/>
          <p:nvPr/>
        </p:nvSpPr>
        <p:spPr>
          <a:xfrm>
            <a:off x="1161826" y="5056094"/>
            <a:ext cx="6551407" cy="369332"/>
          </a:xfrm>
          <a:prstGeom prst="rect">
            <a:avLst/>
          </a:prstGeom>
          <a:noFill/>
        </p:spPr>
        <p:txBody>
          <a:bodyPr wrap="square" rtlCol="0">
            <a:spAutoFit/>
          </a:bodyPr>
          <a:lstStyle/>
          <a:p>
            <a:r>
              <a:rPr lang="nl-BE" dirty="0" smtClean="0">
                <a:solidFill>
                  <a:srgbClr val="FF0000"/>
                </a:solidFill>
              </a:rPr>
              <a:t>Filmpje: Tesla door ongeval in twee helften</a:t>
            </a:r>
            <a:endParaRPr lang="nl-BE" dirty="0">
              <a:solidFill>
                <a:srgbClr val="FF0000"/>
              </a:solidFill>
            </a:endParaRPr>
          </a:p>
        </p:txBody>
      </p:sp>
    </p:spTree>
    <p:extLst>
      <p:ext uri="{BB962C8B-B14F-4D97-AF65-F5344CB8AC3E}">
        <p14:creationId xmlns:p14="http://schemas.microsoft.com/office/powerpoint/2010/main" val="28835837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dirty="0" err="1" smtClean="0"/>
              <a:t>Gassen</a:t>
            </a:r>
            <a:endParaRPr lang="en-US" dirty="0"/>
          </a:p>
        </p:txBody>
      </p:sp>
      <p:sp>
        <p:nvSpPr>
          <p:cNvPr id="3" name="Tijdelijke aanduiding voor inhoud 2"/>
          <p:cNvSpPr>
            <a:spLocks noGrp="1"/>
          </p:cNvSpPr>
          <p:nvPr>
            <p:ph idx="1"/>
          </p:nvPr>
        </p:nvSpPr>
        <p:spPr/>
        <p:txBody>
          <a:bodyPr/>
          <a:lstStyle/>
          <a:p>
            <a:r>
              <a:rPr lang="en-US" dirty="0" smtClean="0"/>
              <a:t>Waterstof</a:t>
            </a:r>
          </a:p>
          <a:p>
            <a:pPr marL="0" indent="0">
              <a:buNone/>
            </a:pPr>
            <a:endParaRPr lang="en-US" dirty="0" smtClean="0"/>
          </a:p>
          <a:p>
            <a:endParaRPr lang="en-US" dirty="0"/>
          </a:p>
          <a:p>
            <a:r>
              <a:rPr lang="en-US" dirty="0" err="1" smtClean="0"/>
              <a:t>Aardgas</a:t>
            </a:r>
            <a:endParaRPr lang="en-US" dirty="0" smtClean="0"/>
          </a:p>
          <a:p>
            <a:pPr marL="0" indent="0">
              <a:buNone/>
            </a:pPr>
            <a:endParaRPr lang="en-US" dirty="0" smtClean="0"/>
          </a:p>
          <a:p>
            <a:endParaRPr lang="en-US" dirty="0"/>
          </a:p>
          <a:p>
            <a:r>
              <a:rPr lang="en-US" dirty="0" smtClean="0"/>
              <a:t>LPG</a:t>
            </a:r>
          </a:p>
          <a:p>
            <a:endParaRPr lang="en-US" dirty="0"/>
          </a:p>
          <a:p>
            <a:endParaRPr lang="en-US" dirty="0" smtClean="0"/>
          </a:p>
          <a:p>
            <a:endParaRPr lang="en-US" dirty="0"/>
          </a:p>
          <a:p>
            <a:pPr marL="0" indent="0">
              <a:buNone/>
            </a:pPr>
            <a:r>
              <a:rPr lang="en-US" dirty="0" smtClean="0">
                <a:solidFill>
                  <a:srgbClr val="FF0000"/>
                </a:solidFill>
              </a:rPr>
              <a:t>                         </a:t>
            </a:r>
            <a:endParaRPr lang="en-US" dirty="0">
              <a:solidFill>
                <a:schemeClr val="tx1"/>
              </a:solidFill>
            </a:endParaRPr>
          </a:p>
        </p:txBody>
      </p:sp>
      <p:sp>
        <p:nvSpPr>
          <p:cNvPr id="9" name="Tekstvak 8"/>
          <p:cNvSpPr txBox="1"/>
          <p:nvPr/>
        </p:nvSpPr>
        <p:spPr>
          <a:xfrm>
            <a:off x="2050324" y="4935403"/>
            <a:ext cx="5497286" cy="341632"/>
          </a:xfrm>
          <a:prstGeom prst="rect">
            <a:avLst/>
          </a:prstGeom>
          <a:solidFill>
            <a:srgbClr val="FFC000"/>
          </a:solidFill>
          <a:ln>
            <a:solidFill>
              <a:schemeClr val="tx1"/>
            </a:solidFill>
          </a:ln>
        </p:spPr>
        <p:txBody>
          <a:bodyPr wrap="square" rtlCol="0">
            <a:spAutoFit/>
          </a:bodyPr>
          <a:lstStyle/>
          <a:p>
            <a:pPr lvl="0" defTabSz="685800">
              <a:lnSpc>
                <a:spcPct val="90000"/>
              </a:lnSpc>
              <a:spcBef>
                <a:spcPts val="750"/>
              </a:spcBef>
            </a:pPr>
            <a:r>
              <a:rPr lang="en-US" dirty="0" smtClean="0">
                <a:solidFill>
                  <a:prstClr val="black"/>
                </a:solidFill>
                <a:latin typeface="Arial" panose="020B0604020202020204" pitchFamily="34" charset="0"/>
                <a:cs typeface="Arial" panose="020B0604020202020204" pitchFamily="34" charset="0"/>
              </a:rPr>
              <a:t>   </a:t>
            </a:r>
            <a:r>
              <a:rPr lang="en-US" dirty="0" err="1" smtClean="0">
                <a:solidFill>
                  <a:prstClr val="black"/>
                </a:solidFill>
                <a:latin typeface="Arial" panose="020B0604020202020204" pitchFamily="34" charset="0"/>
                <a:cs typeface="Arial" panose="020B0604020202020204" pitchFamily="34" charset="0"/>
              </a:rPr>
              <a:t>Afblaas</a:t>
            </a:r>
            <a:r>
              <a:rPr lang="en-US" dirty="0" smtClean="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richting</a:t>
            </a:r>
            <a:r>
              <a:rPr lang="en-US" dirty="0">
                <a:solidFill>
                  <a:prstClr val="black"/>
                </a:solidFill>
                <a:latin typeface="Arial" panose="020B0604020202020204" pitchFamily="34" charset="0"/>
                <a:cs typeface="Arial" panose="020B0604020202020204" pitchFamily="34" charset="0"/>
              </a:rPr>
              <a:t> overdrukventiel = </a:t>
            </a:r>
            <a:r>
              <a:rPr lang="en-US" dirty="0" err="1">
                <a:solidFill>
                  <a:prstClr val="black"/>
                </a:solidFill>
                <a:latin typeface="Arial" panose="020B0604020202020204" pitchFamily="34" charset="0"/>
                <a:cs typeface="Arial" panose="020B0604020202020204" pitchFamily="34" charset="0"/>
              </a:rPr>
              <a:t>gevaarszone</a:t>
            </a:r>
            <a:endParaRPr lang="en-US" dirty="0">
              <a:solidFill>
                <a:prstClr val="black"/>
              </a:solidFill>
              <a:latin typeface="Arial" panose="020B0604020202020204" pitchFamily="34" charset="0"/>
              <a:cs typeface="Arial" panose="020B0604020202020204" pitchFamily="34" charset="0"/>
            </a:endParaRPr>
          </a:p>
        </p:txBody>
      </p:sp>
      <p:sp>
        <p:nvSpPr>
          <p:cNvPr id="4" name="Tekstvak 3"/>
          <p:cNvSpPr txBox="1"/>
          <p:nvPr/>
        </p:nvSpPr>
        <p:spPr>
          <a:xfrm>
            <a:off x="2050324" y="1839119"/>
            <a:ext cx="4544114" cy="369332"/>
          </a:xfrm>
          <a:prstGeom prst="rect">
            <a:avLst/>
          </a:prstGeom>
          <a:noFill/>
        </p:spPr>
        <p:txBody>
          <a:bodyPr wrap="square" rtlCol="0">
            <a:spAutoFit/>
          </a:bodyPr>
          <a:lstStyle/>
          <a:p>
            <a:r>
              <a:rPr lang="nl-BE" dirty="0" smtClean="0">
                <a:solidFill>
                  <a:srgbClr val="FF0000"/>
                </a:solidFill>
              </a:rPr>
              <a:t>Filmpje: Steekvlam voertuig op waterstof</a:t>
            </a:r>
            <a:endParaRPr lang="nl-BE" dirty="0">
              <a:solidFill>
                <a:srgbClr val="FF0000"/>
              </a:solidFill>
            </a:endParaRPr>
          </a:p>
        </p:txBody>
      </p:sp>
      <p:sp>
        <p:nvSpPr>
          <p:cNvPr id="5" name="Tekstvak 4"/>
          <p:cNvSpPr txBox="1"/>
          <p:nvPr/>
        </p:nvSpPr>
        <p:spPr>
          <a:xfrm>
            <a:off x="2050324" y="2841805"/>
            <a:ext cx="4296688" cy="369332"/>
          </a:xfrm>
          <a:prstGeom prst="rect">
            <a:avLst/>
          </a:prstGeom>
          <a:noFill/>
        </p:spPr>
        <p:txBody>
          <a:bodyPr wrap="square" rtlCol="0">
            <a:spAutoFit/>
          </a:bodyPr>
          <a:lstStyle/>
          <a:p>
            <a:r>
              <a:rPr lang="nl-BE" dirty="0" smtClean="0">
                <a:solidFill>
                  <a:srgbClr val="FF0000"/>
                </a:solidFill>
              </a:rPr>
              <a:t>Filmpje: Steekvlam voertuig op aardgas</a:t>
            </a:r>
            <a:endParaRPr lang="nl-BE" dirty="0">
              <a:solidFill>
                <a:srgbClr val="FF0000"/>
              </a:solidFill>
            </a:endParaRPr>
          </a:p>
        </p:txBody>
      </p:sp>
      <p:sp>
        <p:nvSpPr>
          <p:cNvPr id="13" name="Tekstvak 12"/>
          <p:cNvSpPr txBox="1"/>
          <p:nvPr/>
        </p:nvSpPr>
        <p:spPr>
          <a:xfrm>
            <a:off x="2050324" y="3211137"/>
            <a:ext cx="4296688" cy="646331"/>
          </a:xfrm>
          <a:prstGeom prst="rect">
            <a:avLst/>
          </a:prstGeom>
          <a:noFill/>
        </p:spPr>
        <p:txBody>
          <a:bodyPr wrap="square" rtlCol="0">
            <a:spAutoFit/>
          </a:bodyPr>
          <a:lstStyle/>
          <a:p>
            <a:r>
              <a:rPr lang="nl-BE" dirty="0" smtClean="0">
                <a:solidFill>
                  <a:srgbClr val="FF0000"/>
                </a:solidFill>
              </a:rPr>
              <a:t>Filmpje: Mega steekvlam uit aardgasbus</a:t>
            </a:r>
          </a:p>
          <a:p>
            <a:endParaRPr lang="nl-BE" dirty="0"/>
          </a:p>
        </p:txBody>
      </p:sp>
      <p:sp>
        <p:nvSpPr>
          <p:cNvPr id="14" name="Tekstvak 13"/>
          <p:cNvSpPr txBox="1"/>
          <p:nvPr/>
        </p:nvSpPr>
        <p:spPr>
          <a:xfrm>
            <a:off x="2050324" y="3994666"/>
            <a:ext cx="4296688" cy="646331"/>
          </a:xfrm>
          <a:prstGeom prst="rect">
            <a:avLst/>
          </a:prstGeom>
          <a:noFill/>
        </p:spPr>
        <p:txBody>
          <a:bodyPr wrap="square" rtlCol="0">
            <a:spAutoFit/>
          </a:bodyPr>
          <a:lstStyle/>
          <a:p>
            <a:r>
              <a:rPr lang="nl-BE" dirty="0" smtClean="0">
                <a:solidFill>
                  <a:srgbClr val="FF0000"/>
                </a:solidFill>
              </a:rPr>
              <a:t>Filmpje: Mega steekvlam uit LPG</a:t>
            </a:r>
          </a:p>
          <a:p>
            <a:endParaRPr lang="nl-BE" dirty="0"/>
          </a:p>
        </p:txBody>
      </p:sp>
    </p:spTree>
    <p:extLst>
      <p:ext uri="{BB962C8B-B14F-4D97-AF65-F5344CB8AC3E}">
        <p14:creationId xmlns:p14="http://schemas.microsoft.com/office/powerpoint/2010/main" val="32381466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 </a:t>
            </a:r>
          </a:p>
        </p:txBody>
      </p:sp>
      <p:sp>
        <p:nvSpPr>
          <p:cNvPr id="3" name="Tijdelijke aanduiding voor inhoud 2"/>
          <p:cNvSpPr>
            <a:spLocks noGrp="1"/>
          </p:cNvSpPr>
          <p:nvPr>
            <p:ph idx="1"/>
          </p:nvPr>
        </p:nvSpPr>
        <p:spPr>
          <a:xfrm>
            <a:off x="553570" y="1541930"/>
            <a:ext cx="7886700" cy="4159904"/>
          </a:xfrm>
        </p:spPr>
        <p:txBody>
          <a:bodyPr/>
          <a:lstStyle/>
          <a:p>
            <a:pPr marL="0" indent="0">
              <a:buNone/>
            </a:pPr>
            <a:r>
              <a:rPr lang="nl-BE" dirty="0" smtClean="0"/>
              <a:t>Bij </a:t>
            </a:r>
            <a:r>
              <a:rPr lang="nl-BE" dirty="0"/>
              <a:t>brand: risico voor explosie </a:t>
            </a:r>
            <a:r>
              <a:rPr lang="nl-BE" dirty="0" smtClean="0"/>
              <a:t>door verzwakking tank of niet opengaan veiligheidsventiel</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340" y="2032801"/>
            <a:ext cx="6328410" cy="2250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a:xfrm>
            <a:off x="1018540" y="517527"/>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kern="1200">
                <a:solidFill>
                  <a:srgbClr val="FF0000"/>
                </a:solidFill>
                <a:latin typeface="Arial" panose="020B0604020202020204" pitchFamily="34" charset="0"/>
                <a:ea typeface="+mj-ea"/>
                <a:cs typeface="Arial" panose="020B0604020202020204" pitchFamily="34" charset="0"/>
              </a:defRPr>
            </a:lvl1pPr>
          </a:lstStyle>
          <a:p>
            <a:pPr algn="ctr"/>
            <a:r>
              <a:rPr lang="en-US" smtClean="0"/>
              <a:t>Gassen</a:t>
            </a:r>
            <a:endParaRPr lang="en-US" dirty="0"/>
          </a:p>
        </p:txBody>
      </p:sp>
      <p:pic>
        <p:nvPicPr>
          <p:cNvPr id="5122" name="Picture 2" descr="http://static1.persgroep.net/volkskrant/image/e787976e-0e61-4745-ae92-f4a848744c6e?h=MDg2OGFjNFpUYzROemszTm1VdE1HVTJNUzAwTnpRMUxXRmxPVEl0WmpSaE9EUTROelEwWXpabEx6WTJOSGd6Tn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 y="4282902"/>
            <a:ext cx="4077970" cy="2293476"/>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7" descr="GHS-pictogram-explos.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1610" y="4948627"/>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9206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                       Gevaarszones</a:t>
            </a:r>
            <a:endParaRPr lang="nl-BE" dirty="0"/>
          </a:p>
        </p:txBody>
      </p:sp>
      <p:pic>
        <p:nvPicPr>
          <p:cNvPr id="4" name="Tijdelijke aanduiding voor inhoud 3"/>
          <p:cNvPicPr>
            <a:picLocks noGrp="1" noChangeAspect="1"/>
          </p:cNvPicPr>
          <p:nvPr>
            <p:ph idx="1"/>
          </p:nvPr>
        </p:nvPicPr>
        <p:blipFill>
          <a:blip r:embed="rId3"/>
          <a:stretch>
            <a:fillRect/>
          </a:stretch>
        </p:blipFill>
        <p:spPr>
          <a:xfrm>
            <a:off x="1924516" y="2564573"/>
            <a:ext cx="5786244" cy="3628791"/>
          </a:xfrm>
          <a:prstGeom prst="rect">
            <a:avLst/>
          </a:prstGeom>
        </p:spPr>
      </p:pic>
      <p:sp>
        <p:nvSpPr>
          <p:cNvPr id="5" name="Rechthoek 4"/>
          <p:cNvSpPr/>
          <p:nvPr/>
        </p:nvSpPr>
        <p:spPr>
          <a:xfrm>
            <a:off x="632808" y="1591925"/>
            <a:ext cx="7349366" cy="646331"/>
          </a:xfrm>
          <a:prstGeom prst="rect">
            <a:avLst/>
          </a:prstGeom>
        </p:spPr>
        <p:txBody>
          <a:bodyPr wrap="square">
            <a:spAutoFit/>
          </a:bodyPr>
          <a:lstStyle/>
          <a:p>
            <a:r>
              <a:rPr lang="nl-BE" dirty="0">
                <a:solidFill>
                  <a:srgbClr val="0070C0"/>
                </a:solidFill>
                <a:latin typeface="Arial" panose="020B0604020202020204" pitchFamily="34" charset="0"/>
                <a:cs typeface="Arial" panose="020B0604020202020204" pitchFamily="34" charset="0"/>
              </a:rPr>
              <a:t>Kom nooit in de gevaarszone(s) ook als toepassen van de procedure niet mogelijk is (bijvoorbeeld autosnelweg, smalle straten,...);       </a:t>
            </a:r>
          </a:p>
        </p:txBody>
      </p:sp>
      <p:sp>
        <p:nvSpPr>
          <p:cNvPr id="6" name="Tekstvak 5"/>
          <p:cNvSpPr txBox="1"/>
          <p:nvPr/>
        </p:nvSpPr>
        <p:spPr>
          <a:xfrm>
            <a:off x="3593716" y="3717722"/>
            <a:ext cx="1800200" cy="261610"/>
          </a:xfrm>
          <a:prstGeom prst="rect">
            <a:avLst/>
          </a:prstGeom>
          <a:solidFill>
            <a:srgbClr val="FF0000"/>
          </a:solidFill>
        </p:spPr>
        <p:txBody>
          <a:bodyPr wrap="square" rtlCol="0">
            <a:spAutoFit/>
          </a:bodyPr>
          <a:lstStyle/>
          <a:p>
            <a:pPr fontAlgn="base">
              <a:spcBef>
                <a:spcPct val="0"/>
              </a:spcBef>
              <a:spcAft>
                <a:spcPct val="0"/>
              </a:spcAft>
            </a:pPr>
            <a:r>
              <a:rPr lang="nl-BE" sz="1100" b="1" dirty="0">
                <a:solidFill>
                  <a:prstClr val="white"/>
                </a:solidFill>
                <a:latin typeface="Arial" pitchFamily="34" charset="0"/>
                <a:cs typeface="Arial" pitchFamily="34" charset="0"/>
              </a:rPr>
              <a:t>        </a:t>
            </a:r>
            <a:r>
              <a:rPr lang="nl-BE" sz="1100" b="1" dirty="0" smtClean="0">
                <a:solidFill>
                  <a:prstClr val="white"/>
                </a:solidFill>
                <a:latin typeface="Arial" pitchFamily="34" charset="0"/>
                <a:cs typeface="Arial" pitchFamily="34" charset="0"/>
              </a:rPr>
              <a:t>Gevaars </a:t>
            </a:r>
            <a:r>
              <a:rPr lang="nl-BE" sz="1100" b="1" dirty="0">
                <a:solidFill>
                  <a:prstClr val="white"/>
                </a:solidFill>
                <a:latin typeface="Arial" pitchFamily="34" charset="0"/>
                <a:cs typeface="Arial" pitchFamily="34" charset="0"/>
              </a:rPr>
              <a:t>zone</a:t>
            </a:r>
          </a:p>
        </p:txBody>
      </p:sp>
      <p:sp>
        <p:nvSpPr>
          <p:cNvPr id="7" name="Tekstvak 6"/>
          <p:cNvSpPr txBox="1"/>
          <p:nvPr/>
        </p:nvSpPr>
        <p:spPr>
          <a:xfrm>
            <a:off x="5887592" y="5932016"/>
            <a:ext cx="1800200" cy="261610"/>
          </a:xfrm>
          <a:prstGeom prst="rect">
            <a:avLst/>
          </a:prstGeom>
          <a:solidFill>
            <a:srgbClr val="FF0000"/>
          </a:solidFill>
        </p:spPr>
        <p:txBody>
          <a:bodyPr wrap="square" rtlCol="0">
            <a:spAutoFit/>
          </a:bodyPr>
          <a:lstStyle/>
          <a:p>
            <a:pPr fontAlgn="base">
              <a:spcBef>
                <a:spcPct val="0"/>
              </a:spcBef>
              <a:spcAft>
                <a:spcPct val="0"/>
              </a:spcAft>
            </a:pPr>
            <a:r>
              <a:rPr lang="nl-BE" sz="1100" b="1" dirty="0">
                <a:solidFill>
                  <a:prstClr val="white"/>
                </a:solidFill>
                <a:latin typeface="Arial" pitchFamily="34" charset="0"/>
                <a:cs typeface="Arial" pitchFamily="34" charset="0"/>
              </a:rPr>
              <a:t>        </a:t>
            </a:r>
            <a:r>
              <a:rPr lang="nl-BE" sz="1100" b="1" dirty="0" smtClean="0">
                <a:solidFill>
                  <a:prstClr val="white"/>
                </a:solidFill>
                <a:latin typeface="Arial" pitchFamily="34" charset="0"/>
                <a:cs typeface="Arial" pitchFamily="34" charset="0"/>
              </a:rPr>
              <a:t>Gevaars </a:t>
            </a:r>
            <a:r>
              <a:rPr lang="nl-BE" sz="1100" b="1" dirty="0">
                <a:solidFill>
                  <a:prstClr val="white"/>
                </a:solidFill>
                <a:latin typeface="Arial" pitchFamily="34" charset="0"/>
                <a:cs typeface="Arial" pitchFamily="34" charset="0"/>
              </a:rPr>
              <a:t>zone</a:t>
            </a:r>
          </a:p>
        </p:txBody>
      </p:sp>
    </p:spTree>
    <p:extLst>
      <p:ext uri="{BB962C8B-B14F-4D97-AF65-F5344CB8AC3E}">
        <p14:creationId xmlns:p14="http://schemas.microsoft.com/office/powerpoint/2010/main" val="7531411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p:cNvPicPr>
          <p:nvPr>
            <p:ph idx="1"/>
          </p:nvPr>
        </p:nvPicPr>
        <p:blipFill rotWithShape="1">
          <a:blip r:embed="rId3">
            <a:extLst>
              <a:ext uri="{28A0092B-C50C-407E-A947-70E740481C1C}">
                <a14:useLocalDpi xmlns:a14="http://schemas.microsoft.com/office/drawing/2010/main" val="0"/>
              </a:ext>
            </a:extLst>
          </a:blip>
          <a:srcRect r="49054"/>
          <a:stretch/>
        </p:blipFill>
        <p:spPr bwMode="auto">
          <a:xfrm>
            <a:off x="685800" y="1390861"/>
            <a:ext cx="4091940" cy="2621069"/>
          </a:xfrm>
          <a:prstGeom prst="rect">
            <a:avLst/>
          </a:prstGeom>
          <a:noFill/>
          <a:ln>
            <a:noFill/>
          </a:ln>
        </p:spPr>
      </p:pic>
      <p:sp>
        <p:nvSpPr>
          <p:cNvPr id="5" name="Titel 1"/>
          <p:cNvSpPr>
            <a:spLocks noGrp="1"/>
          </p:cNvSpPr>
          <p:nvPr>
            <p:ph type="title"/>
          </p:nvPr>
        </p:nvSpPr>
        <p:spPr/>
        <p:txBody>
          <a:bodyPr/>
          <a:lstStyle/>
          <a:p>
            <a:r>
              <a:rPr lang="nl-BE" dirty="0" smtClean="0"/>
              <a:t>                       Gevaarszones</a:t>
            </a:r>
            <a:endParaRPr lang="nl-BE" dirty="0"/>
          </a:p>
        </p:txBody>
      </p:sp>
      <p:pic>
        <p:nvPicPr>
          <p:cNvPr id="7" name="Tijdelijke aanduiding voor inhoud 3"/>
          <p:cNvPicPr>
            <a:picLocks noChangeAspect="1"/>
          </p:cNvPicPr>
          <p:nvPr/>
        </p:nvPicPr>
        <p:blipFill rotWithShape="1">
          <a:blip r:embed="rId3">
            <a:extLst>
              <a:ext uri="{28A0092B-C50C-407E-A947-70E740481C1C}">
                <a14:useLocalDpi xmlns:a14="http://schemas.microsoft.com/office/drawing/2010/main" val="0"/>
              </a:ext>
            </a:extLst>
          </a:blip>
          <a:srcRect l="50000"/>
          <a:stretch/>
        </p:blipFill>
        <p:spPr bwMode="auto">
          <a:xfrm>
            <a:off x="4800600" y="3853877"/>
            <a:ext cx="4046220" cy="2572163"/>
          </a:xfrm>
          <a:prstGeom prst="rect">
            <a:avLst/>
          </a:prstGeom>
          <a:noFill/>
          <a:ln>
            <a:noFill/>
          </a:ln>
        </p:spPr>
      </p:pic>
    </p:spTree>
    <p:extLst>
      <p:ext uri="{BB962C8B-B14F-4D97-AF65-F5344CB8AC3E}">
        <p14:creationId xmlns:p14="http://schemas.microsoft.com/office/powerpoint/2010/main" val="195485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Doelstellingen</a:t>
            </a:r>
            <a:endParaRPr lang="nl-BE" dirty="0"/>
          </a:p>
        </p:txBody>
      </p:sp>
      <p:sp>
        <p:nvSpPr>
          <p:cNvPr id="3" name="Tijdelijke aanduiding voor inhoud 2"/>
          <p:cNvSpPr>
            <a:spLocks noGrp="1"/>
          </p:cNvSpPr>
          <p:nvPr>
            <p:ph idx="1"/>
          </p:nvPr>
        </p:nvSpPr>
        <p:spPr>
          <a:xfrm>
            <a:off x="611560" y="1484784"/>
            <a:ext cx="7886700" cy="4351338"/>
          </a:xfrm>
        </p:spPr>
        <p:txBody>
          <a:bodyPr/>
          <a:lstStyle/>
          <a:p>
            <a:endParaRPr lang="nl-BE" dirty="0"/>
          </a:p>
          <a:p>
            <a:pPr lvl="0"/>
            <a:r>
              <a:rPr lang="nl-BE" dirty="0"/>
              <a:t>Weten en overtuigd zijn waarom we onze techniek voor auto brandbestrijding moeten </a:t>
            </a:r>
            <a:r>
              <a:rPr lang="nl-BE" dirty="0" smtClean="0"/>
              <a:t>aanpassen.</a:t>
            </a:r>
            <a:endParaRPr lang="nl-BE" dirty="0"/>
          </a:p>
          <a:p>
            <a:pPr lvl="0"/>
            <a:r>
              <a:rPr lang="nl-BE" dirty="0" smtClean="0"/>
              <a:t>De (nieuwe) gevaren bij </a:t>
            </a:r>
            <a:r>
              <a:rPr lang="nl-BE" dirty="0"/>
              <a:t>autobranden </a:t>
            </a:r>
            <a:r>
              <a:rPr lang="nl-BE" dirty="0" smtClean="0"/>
              <a:t>kennen.</a:t>
            </a:r>
            <a:endParaRPr lang="nl-BE" dirty="0"/>
          </a:p>
          <a:p>
            <a:pPr lvl="0"/>
            <a:r>
              <a:rPr lang="nl-BE" dirty="0"/>
              <a:t>De nieuwe procedure voor het bestrijden van autobranden kennen en kunnen toepassen in </a:t>
            </a:r>
            <a:r>
              <a:rPr lang="nl-BE" dirty="0" smtClean="0"/>
              <a:t>praktijk.</a:t>
            </a:r>
          </a:p>
          <a:p>
            <a:pPr marL="0" lvl="0" indent="0">
              <a:buNone/>
            </a:pPr>
            <a:endParaRPr lang="nl-BE" b="1" dirty="0" smtClean="0">
              <a:solidFill>
                <a:srgbClr val="FF0000"/>
              </a:solidFill>
            </a:endParaRPr>
          </a:p>
          <a:p>
            <a:pPr marL="0" lvl="0" indent="0">
              <a:buNone/>
            </a:pPr>
            <a:endParaRPr lang="nl-BE" b="1" dirty="0" smtClean="0">
              <a:solidFill>
                <a:srgbClr val="FF0000"/>
              </a:solidFill>
            </a:endParaRPr>
          </a:p>
          <a:p>
            <a:pPr lvl="0"/>
            <a:endParaRPr lang="nl-B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3894" y="3578375"/>
            <a:ext cx="3828421" cy="255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2552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nl-BE" sz="3200" dirty="0" smtClean="0"/>
              <a:t>Algemene </a:t>
            </a:r>
            <a:r>
              <a:rPr lang="nl-BE" sz="3200" dirty="0"/>
              <a:t>procedure</a:t>
            </a:r>
          </a:p>
        </p:txBody>
      </p:sp>
    </p:spTree>
    <p:extLst>
      <p:ext uri="{BB962C8B-B14F-4D97-AF65-F5344CB8AC3E}">
        <p14:creationId xmlns:p14="http://schemas.microsoft.com/office/powerpoint/2010/main" val="1194951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a:t>Algemene procedure</a:t>
            </a:r>
          </a:p>
        </p:txBody>
      </p:sp>
      <p:sp>
        <p:nvSpPr>
          <p:cNvPr id="3" name="Tijdelijke aanduiding voor inhoud 2"/>
          <p:cNvSpPr>
            <a:spLocks noGrp="1"/>
          </p:cNvSpPr>
          <p:nvPr>
            <p:ph idx="1"/>
          </p:nvPr>
        </p:nvSpPr>
        <p:spPr/>
        <p:txBody>
          <a:bodyPr>
            <a:normAutofit/>
          </a:bodyPr>
          <a:lstStyle/>
          <a:p>
            <a:r>
              <a:rPr lang="nl-BE" dirty="0"/>
              <a:t>Een voertuigbrand wordt </a:t>
            </a:r>
            <a:r>
              <a:rPr lang="nl-BE" b="1" dirty="0"/>
              <a:t>nu</a:t>
            </a:r>
            <a:r>
              <a:rPr lang="nl-BE" dirty="0"/>
              <a:t>, anno </a:t>
            </a:r>
            <a:r>
              <a:rPr lang="nl-BE" dirty="0" smtClean="0"/>
              <a:t>2017 meestal nog </a:t>
            </a:r>
            <a:r>
              <a:rPr lang="nl-BE" dirty="0"/>
              <a:t>altijd bestreden met 1 of 2 hoge </a:t>
            </a:r>
            <a:r>
              <a:rPr lang="nl-BE" dirty="0" smtClean="0"/>
              <a:t>druk straalpijpen à 150 l/min per straalpijp;</a:t>
            </a:r>
          </a:p>
          <a:p>
            <a:r>
              <a:rPr lang="nl-BE" dirty="0" smtClean="0"/>
              <a:t>Knockdown?</a:t>
            </a:r>
          </a:p>
          <a:p>
            <a:r>
              <a:rPr lang="nl-BE" dirty="0"/>
              <a:t>W</a:t>
            </a:r>
            <a:r>
              <a:rPr lang="nl-BE" dirty="0" smtClean="0"/>
              <a:t>aterdebiet is zeker onvoldoende bij alternatieve energie…!! </a:t>
            </a:r>
          </a:p>
          <a:p>
            <a:r>
              <a:rPr lang="nl-BE" dirty="0" smtClean="0"/>
              <a:t>Met welke aandrijving hebben we te maken? Herkenning bij brand, weten we dit als het voertuig volledig in brand staat?</a:t>
            </a:r>
          </a:p>
          <a:p>
            <a:r>
              <a:rPr lang="nl-BE" dirty="0" smtClean="0"/>
              <a:t>Veilige afstand ten opzichte van een brandend voertuig?</a:t>
            </a:r>
          </a:p>
          <a:p>
            <a:endParaRPr lang="nl-BE" b="1" dirty="0" smtClean="0"/>
          </a:p>
          <a:p>
            <a:pPr marL="0" indent="0">
              <a:buNone/>
            </a:pPr>
            <a:r>
              <a:rPr lang="nl-BE" b="1" dirty="0" smtClean="0"/>
              <a:t>                         </a:t>
            </a:r>
            <a:endParaRPr lang="nl-BE" b="1" dirty="0"/>
          </a:p>
          <a:p>
            <a:endParaRPr lang="nl-BE" dirty="0"/>
          </a:p>
        </p:txBody>
      </p:sp>
      <p:sp>
        <p:nvSpPr>
          <p:cNvPr id="5" name="Tekstvak 4"/>
          <p:cNvSpPr txBox="1"/>
          <p:nvPr/>
        </p:nvSpPr>
        <p:spPr>
          <a:xfrm>
            <a:off x="2525485" y="4767552"/>
            <a:ext cx="4593771" cy="369332"/>
          </a:xfrm>
          <a:prstGeom prst="rect">
            <a:avLst/>
          </a:prstGeom>
          <a:solidFill>
            <a:srgbClr val="FFC000"/>
          </a:solidFill>
          <a:ln>
            <a:solidFill>
              <a:schemeClr val="tx1"/>
            </a:solidFill>
          </a:ln>
        </p:spPr>
        <p:txBody>
          <a:bodyPr wrap="square" rtlCol="0">
            <a:spAutoFit/>
          </a:bodyPr>
          <a:lstStyle/>
          <a:p>
            <a:r>
              <a:rPr lang="nl-BE" b="1" dirty="0" smtClean="0"/>
              <a:t>  Daarom </a:t>
            </a:r>
            <a:r>
              <a:rPr lang="nl-BE" b="1" dirty="0"/>
              <a:t>is een uniforme aanval noodzakelijk</a:t>
            </a:r>
          </a:p>
        </p:txBody>
      </p:sp>
    </p:spTree>
    <p:extLst>
      <p:ext uri="{BB962C8B-B14F-4D97-AF65-F5344CB8AC3E}">
        <p14:creationId xmlns:p14="http://schemas.microsoft.com/office/powerpoint/2010/main" val="27515795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Doelstelling procedure</a:t>
            </a:r>
            <a:endParaRPr lang="nl-BE" dirty="0"/>
          </a:p>
        </p:txBody>
      </p:sp>
      <p:sp>
        <p:nvSpPr>
          <p:cNvPr id="3" name="Tijdelijke aanduiding voor inhoud 2"/>
          <p:cNvSpPr>
            <a:spLocks noGrp="1"/>
          </p:cNvSpPr>
          <p:nvPr>
            <p:ph idx="1"/>
          </p:nvPr>
        </p:nvSpPr>
        <p:spPr>
          <a:xfrm>
            <a:off x="683568" y="1628800"/>
            <a:ext cx="7886700" cy="4351338"/>
          </a:xfrm>
        </p:spPr>
        <p:txBody>
          <a:bodyPr/>
          <a:lstStyle/>
          <a:p>
            <a:pPr marL="0" indent="0">
              <a:buNone/>
            </a:pPr>
            <a:r>
              <a:rPr lang="nl-BE" dirty="0" smtClean="0"/>
              <a:t>De </a:t>
            </a:r>
            <a:r>
              <a:rPr lang="nl-BE" dirty="0"/>
              <a:t>doelstelling van de procedure is bij een voertuigbrand </a:t>
            </a:r>
            <a:r>
              <a:rPr lang="nl-BE" dirty="0" smtClean="0"/>
              <a:t>veilig </a:t>
            </a:r>
            <a:r>
              <a:rPr lang="nl-BE" dirty="0"/>
              <a:t>de 2 </a:t>
            </a:r>
            <a:r>
              <a:rPr lang="nl-BE" dirty="0" smtClean="0"/>
              <a:t>hoofddoelen </a:t>
            </a:r>
            <a:r>
              <a:rPr lang="nl-BE" dirty="0"/>
              <a:t>te kunnen bereiken</a:t>
            </a:r>
            <a:r>
              <a:rPr lang="nl-BE" dirty="0" smtClean="0"/>
              <a:t>:</a:t>
            </a:r>
          </a:p>
          <a:p>
            <a:pPr marL="0" indent="0">
              <a:buNone/>
            </a:pPr>
            <a:endParaRPr lang="nl-BE" dirty="0"/>
          </a:p>
          <a:p>
            <a:r>
              <a:rPr lang="nl-BE" dirty="0" smtClean="0"/>
              <a:t>de </a:t>
            </a:r>
            <a:r>
              <a:rPr lang="nl-BE" dirty="0"/>
              <a:t>energiebron(</a:t>
            </a:r>
            <a:r>
              <a:rPr lang="nl-BE" dirty="0" err="1"/>
              <a:t>nen</a:t>
            </a:r>
            <a:r>
              <a:rPr lang="nl-BE" dirty="0"/>
              <a:t>) af te </a:t>
            </a:r>
            <a:r>
              <a:rPr lang="nl-BE" dirty="0" smtClean="0"/>
              <a:t>koelen</a:t>
            </a:r>
          </a:p>
          <a:p>
            <a:r>
              <a:rPr lang="nl-BE" dirty="0" smtClean="0"/>
              <a:t> de hittestraling naar deze energiebronnen weg te nemen</a:t>
            </a:r>
            <a:endParaRPr lang="nl-BE" dirty="0"/>
          </a:p>
          <a:p>
            <a:endParaRPr lang="nl-BE" dirty="0"/>
          </a:p>
        </p:txBody>
      </p:sp>
      <p:pic>
        <p:nvPicPr>
          <p:cNvPr id="7170" name="Picture 2" descr="D:\Kurt 2017\Opleiding 2017\TTT autobrandbestrijding\Foto's Mark\oefening (1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1492" y="3418187"/>
            <a:ext cx="4355370" cy="290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5468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642038"/>
            <a:ext cx="7886700" cy="4351338"/>
          </a:xfrm>
        </p:spPr>
        <p:txBody>
          <a:bodyPr/>
          <a:lstStyle/>
          <a:p>
            <a:pPr marL="0" indent="0">
              <a:buNone/>
            </a:pPr>
            <a:endParaRPr lang="nl-BE" dirty="0"/>
          </a:p>
          <a:p>
            <a:r>
              <a:rPr lang="nl-BE" dirty="0" smtClean="0"/>
              <a:t>Procedure start </a:t>
            </a:r>
            <a:r>
              <a:rPr lang="nl-BE" dirty="0"/>
              <a:t>met een standaard aanval, anticiperend op de </a:t>
            </a:r>
            <a:r>
              <a:rPr lang="nl-BE" dirty="0" smtClean="0"/>
              <a:t>evolutie.</a:t>
            </a:r>
          </a:p>
          <a:p>
            <a:r>
              <a:rPr lang="nl-BE" dirty="0" smtClean="0"/>
              <a:t>Bevelvoerder leest de brand;</a:t>
            </a:r>
          </a:p>
          <a:p>
            <a:r>
              <a:rPr lang="nl-BE" dirty="0" smtClean="0"/>
              <a:t>De (veranderende) situatie bepaalt offensief of defensief;</a:t>
            </a:r>
          </a:p>
          <a:p>
            <a:endParaRPr lang="nl-BE" dirty="0" smtClean="0"/>
          </a:p>
          <a:p>
            <a:r>
              <a:rPr lang="nl-BE" dirty="0" smtClean="0"/>
              <a:t>De procedure voor het blussen van grotere voertuigen (bussen en vrachtwagens) tijdens volgende opleiding;</a:t>
            </a:r>
            <a:endParaRPr lang="nl-BE" dirty="0"/>
          </a:p>
        </p:txBody>
      </p:sp>
      <p:sp>
        <p:nvSpPr>
          <p:cNvPr id="4"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Algemeen</a:t>
            </a:r>
            <a:endParaRPr lang="nl-BE" dirty="0"/>
          </a:p>
        </p:txBody>
      </p:sp>
    </p:spTree>
    <p:extLst>
      <p:ext uri="{BB962C8B-B14F-4D97-AF65-F5344CB8AC3E}">
        <p14:creationId xmlns:p14="http://schemas.microsoft.com/office/powerpoint/2010/main" val="23707418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              Kennis werking straalpijp</a:t>
            </a:r>
            <a:endParaRPr lang="nl-BE" dirty="0"/>
          </a:p>
        </p:txBody>
      </p:sp>
      <p:sp>
        <p:nvSpPr>
          <p:cNvPr id="3" name="Tijdelijke aanduiding voor inhoud 2"/>
          <p:cNvSpPr>
            <a:spLocks noGrp="1"/>
          </p:cNvSpPr>
          <p:nvPr>
            <p:ph idx="1"/>
          </p:nvPr>
        </p:nvSpPr>
        <p:spPr/>
        <p:txBody>
          <a:bodyPr>
            <a:normAutofit fontScale="92500" lnSpcReduction="20000"/>
          </a:bodyPr>
          <a:lstStyle/>
          <a:p>
            <a:pPr marL="0" indent="0">
              <a:buNone/>
            </a:pPr>
            <a:r>
              <a:rPr lang="nl-BE" dirty="0" smtClean="0"/>
              <a:t>Kan iedereen “vlot” zijn lage druk straalpijp in alle standen instellen?</a:t>
            </a:r>
          </a:p>
          <a:p>
            <a:pPr lvl="0"/>
            <a:r>
              <a:rPr lang="nl-BE" dirty="0"/>
              <a:t>Debiet: 250l/min</a:t>
            </a:r>
          </a:p>
          <a:p>
            <a:pPr lvl="0"/>
            <a:r>
              <a:rPr lang="nl-BE" dirty="0"/>
              <a:t>Debiet: 500l/min</a:t>
            </a:r>
          </a:p>
          <a:p>
            <a:pPr lvl="0"/>
            <a:r>
              <a:rPr lang="nl-BE" dirty="0"/>
              <a:t>Volle straal</a:t>
            </a:r>
          </a:p>
          <a:p>
            <a:pPr lvl="0"/>
            <a:r>
              <a:rPr lang="nl-BE" dirty="0"/>
              <a:t>3 D </a:t>
            </a:r>
            <a:r>
              <a:rPr lang="nl-BE" dirty="0" smtClean="0"/>
              <a:t>stand (binnenbrandbestrijding) </a:t>
            </a:r>
            <a:endParaRPr lang="nl-BE" dirty="0"/>
          </a:p>
          <a:p>
            <a:pPr lvl="0"/>
            <a:r>
              <a:rPr lang="nl-BE" dirty="0" smtClean="0"/>
              <a:t>Sproeistraal</a:t>
            </a:r>
          </a:p>
          <a:p>
            <a:pPr lvl="0"/>
            <a:r>
              <a:rPr lang="nl-BE" dirty="0" smtClean="0"/>
              <a:t>…</a:t>
            </a:r>
            <a:endParaRPr lang="nl-BE" dirty="0"/>
          </a:p>
          <a:p>
            <a:pPr marL="0" indent="0">
              <a:buNone/>
            </a:pPr>
            <a:endParaRPr lang="nl-BE" dirty="0" smtClean="0"/>
          </a:p>
          <a:p>
            <a:pPr marL="0" indent="0">
              <a:buNone/>
            </a:pPr>
            <a:r>
              <a:rPr lang="nl-BE" dirty="0" smtClean="0"/>
              <a:t>Nota: niet alle instelling zijn dezelfde van de verschillende straalpijpen.</a:t>
            </a:r>
          </a:p>
          <a:p>
            <a:pPr marL="0" indent="0">
              <a:buNone/>
            </a:pPr>
            <a:r>
              <a:rPr lang="nl-BE" dirty="0" smtClean="0"/>
              <a:t>Ken deze waar in uw post mee gewerkt wordt.</a:t>
            </a:r>
          </a:p>
          <a:p>
            <a:pPr marL="0" indent="0">
              <a:buNone/>
            </a:pPr>
            <a:endParaRPr lang="nl-BE" dirty="0" smtClean="0"/>
          </a:p>
          <a:p>
            <a:pPr marL="0" indent="0">
              <a:buNone/>
            </a:pPr>
            <a:endParaRPr lang="nl-BE" dirty="0" smtClean="0"/>
          </a:p>
          <a:p>
            <a:endParaRPr lang="nl-BE" dirty="0" smtClean="0"/>
          </a:p>
          <a:p>
            <a:pPr marL="0" indent="0">
              <a:buNone/>
            </a:pPr>
            <a:r>
              <a:rPr lang="nl-BE" dirty="0" smtClean="0"/>
              <a:t> </a:t>
            </a:r>
            <a:endParaRPr lang="nl-BE" dirty="0"/>
          </a:p>
        </p:txBody>
      </p:sp>
    </p:spTree>
    <p:extLst>
      <p:ext uri="{BB962C8B-B14F-4D97-AF65-F5344CB8AC3E}">
        <p14:creationId xmlns:p14="http://schemas.microsoft.com/office/powerpoint/2010/main" val="904444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1998663"/>
            <a:ext cx="5124450" cy="387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26429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60760" y="1895458"/>
            <a:ext cx="7886700" cy="4351338"/>
          </a:xfrm>
        </p:spPr>
        <p:txBody>
          <a:bodyPr>
            <a:normAutofit/>
          </a:bodyPr>
          <a:lstStyle/>
          <a:p>
            <a:r>
              <a:rPr lang="nl-BE" dirty="0"/>
              <a:t>V</a:t>
            </a:r>
            <a:r>
              <a:rPr lang="nl-BE" dirty="0" smtClean="0"/>
              <a:t>oertuigen indien mogelijk bovenwinds en op </a:t>
            </a:r>
            <a:r>
              <a:rPr lang="nl-BE" b="1" dirty="0" smtClean="0"/>
              <a:t>50 meter </a:t>
            </a:r>
            <a:r>
              <a:rPr lang="nl-BE" dirty="0" smtClean="0"/>
              <a:t>afstand opstellen;</a:t>
            </a:r>
          </a:p>
          <a:p>
            <a:r>
              <a:rPr lang="nl-BE" b="1" u="sng" dirty="0" smtClean="0">
                <a:solidFill>
                  <a:srgbClr val="FF0000"/>
                </a:solidFill>
              </a:rPr>
              <a:t>Iedereen </a:t>
            </a:r>
            <a:r>
              <a:rPr lang="nl-BE" b="1" dirty="0" smtClean="0">
                <a:solidFill>
                  <a:srgbClr val="FF0000"/>
                </a:solidFill>
              </a:rPr>
              <a:t>ter plaatse op de interventie</a:t>
            </a:r>
            <a:r>
              <a:rPr lang="nl-BE" dirty="0" smtClean="0"/>
              <a:t> adembescherming</a:t>
            </a:r>
            <a:r>
              <a:rPr lang="nl-BE" b="1" dirty="0" smtClean="0"/>
              <a:t>;</a:t>
            </a:r>
          </a:p>
          <a:p>
            <a:r>
              <a:rPr lang="nl-BE" dirty="0" smtClean="0"/>
              <a:t>Alle rolluiken worden geopend;</a:t>
            </a:r>
          </a:p>
          <a:p>
            <a:endParaRPr lang="nl-BE" dirty="0"/>
          </a:p>
          <a:p>
            <a:endParaRPr lang="nl-BE" dirty="0" smtClean="0"/>
          </a:p>
          <a:p>
            <a:endParaRPr lang="nl-BE" dirty="0"/>
          </a:p>
          <a:p>
            <a:endParaRPr lang="nl-BE" dirty="0" smtClean="0"/>
          </a:p>
          <a:p>
            <a:endParaRPr lang="nl-BE" dirty="0" smtClean="0"/>
          </a:p>
          <a:p>
            <a:endParaRPr lang="nl-BE" dirty="0"/>
          </a:p>
          <a:p>
            <a:pPr marL="0" indent="0">
              <a:buNone/>
            </a:pPr>
            <a:endParaRPr lang="nl-BE" dirty="0"/>
          </a:p>
        </p:txBody>
      </p:sp>
      <p:sp>
        <p:nvSpPr>
          <p:cNvPr id="7"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pic>
        <p:nvPicPr>
          <p:cNvPr id="8195" name="Picture 3" descr="D:\Kurt 2017\Opleiding 2017\TTT autobrandbestrijding\Foto's Mark\oefening (9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3186" y="3043313"/>
            <a:ext cx="5085680" cy="33904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Gebodsborden en -stickers &quot;Ademhalingsbescherming met zuurstofmasker verplich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0572" y="300619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42948445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93787" y="2143064"/>
            <a:ext cx="7886700" cy="4159904"/>
          </a:xfrm>
        </p:spPr>
        <p:txBody>
          <a:bodyPr/>
          <a:lstStyle/>
          <a:p>
            <a:r>
              <a:rPr lang="en-US" dirty="0" err="1" smtClean="0"/>
              <a:t>Bevelvoerder</a:t>
            </a:r>
            <a:r>
              <a:rPr lang="en-US" dirty="0" smtClean="0"/>
              <a:t> (6) </a:t>
            </a:r>
            <a:r>
              <a:rPr lang="en-US" dirty="0" err="1" smtClean="0"/>
              <a:t>voorzien</a:t>
            </a:r>
            <a:r>
              <a:rPr lang="en-US" dirty="0" smtClean="0"/>
              <a:t> van </a:t>
            </a:r>
            <a:r>
              <a:rPr lang="en-US" dirty="0" err="1" smtClean="0"/>
              <a:t>warmtebeeldcamera</a:t>
            </a:r>
            <a:r>
              <a:rPr lang="en-US" dirty="0" smtClean="0"/>
              <a:t> en </a:t>
            </a:r>
            <a:r>
              <a:rPr lang="en-US" dirty="0" err="1" smtClean="0"/>
              <a:t>explosiemeter</a:t>
            </a:r>
            <a:r>
              <a:rPr lang="en-US" dirty="0" smtClean="0"/>
              <a:t>;</a:t>
            </a:r>
            <a:endParaRPr lang="en-US" dirty="0"/>
          </a:p>
        </p:txBody>
      </p:sp>
      <p:pic>
        <p:nvPicPr>
          <p:cNvPr id="19458" name="Picture 2" descr="D:\Kurt 2017\Opleiding 2017\TTT autobrandbestrijding\Foto's opmaak procedure\IMG_08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318" y="2640937"/>
            <a:ext cx="5076001" cy="33840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l="16318" t="4332" r="14189" b="7390"/>
          <a:stretch>
            <a:fillRect/>
          </a:stretch>
        </p:blipFill>
        <p:spPr bwMode="auto">
          <a:xfrm>
            <a:off x="7837107" y="2640937"/>
            <a:ext cx="701103" cy="1239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24" name="Afbeelding 9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33" y="2879048"/>
            <a:ext cx="1400732" cy="763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83486776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US" dirty="0" err="1" smtClean="0"/>
              <a:t>Aanvalsploeg</a:t>
            </a:r>
            <a:r>
              <a:rPr lang="en-US" dirty="0"/>
              <a:t> </a:t>
            </a:r>
            <a:r>
              <a:rPr lang="en-US" dirty="0" smtClean="0"/>
              <a:t>1 </a:t>
            </a:r>
            <a:r>
              <a:rPr lang="en-US" dirty="0" err="1" smtClean="0"/>
              <a:t>neemt</a:t>
            </a:r>
            <a:r>
              <a:rPr lang="en-US" dirty="0" smtClean="0"/>
              <a:t> de </a:t>
            </a:r>
            <a:r>
              <a:rPr lang="en-US" dirty="0" err="1" smtClean="0"/>
              <a:t>gele</a:t>
            </a:r>
            <a:r>
              <a:rPr lang="en-US" dirty="0" smtClean="0"/>
              <a:t> </a:t>
            </a:r>
            <a:r>
              <a:rPr lang="en-US" dirty="0" err="1" smtClean="0"/>
              <a:t>bundels</a:t>
            </a:r>
            <a:r>
              <a:rPr lang="en-US" dirty="0" smtClean="0"/>
              <a:t> </a:t>
            </a:r>
            <a:r>
              <a:rPr lang="en-US" dirty="0" err="1" smtClean="0"/>
              <a:t>mee</a:t>
            </a:r>
            <a:r>
              <a:rPr lang="en-US" dirty="0"/>
              <a:t>;</a:t>
            </a:r>
            <a:r>
              <a:rPr lang="en-US" dirty="0" smtClean="0"/>
              <a:t> </a:t>
            </a:r>
            <a:endParaRPr lang="en-US" dirty="0"/>
          </a:p>
        </p:txBody>
      </p:sp>
      <p:pic>
        <p:nvPicPr>
          <p:cNvPr id="9218" name="Picture 2" descr="D:\Kurt 2017\Opleiding 2017\TTT autobrandbestrijding\Foto's Mark\oefening (1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193" y="2668877"/>
            <a:ext cx="5075999" cy="33840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spTree>
    <p:extLst>
      <p:ext uri="{BB962C8B-B14F-4D97-AF65-F5344CB8AC3E}">
        <p14:creationId xmlns:p14="http://schemas.microsoft.com/office/powerpoint/2010/main" val="38962566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841227"/>
            <a:ext cx="7886700" cy="4351338"/>
          </a:xfrm>
        </p:spPr>
        <p:txBody>
          <a:bodyPr/>
          <a:lstStyle/>
          <a:p>
            <a:r>
              <a:rPr lang="en-US" dirty="0" err="1" smtClean="0"/>
              <a:t>Aanvalsploeg</a:t>
            </a:r>
            <a:r>
              <a:rPr lang="en-US" dirty="0" smtClean="0"/>
              <a:t> 2 </a:t>
            </a:r>
            <a:r>
              <a:rPr lang="en-US" dirty="0" err="1" smtClean="0"/>
              <a:t>neemt</a:t>
            </a:r>
            <a:r>
              <a:rPr lang="en-US" dirty="0" smtClean="0"/>
              <a:t> de </a:t>
            </a:r>
            <a:r>
              <a:rPr lang="en-US" dirty="0" err="1" smtClean="0"/>
              <a:t>groene</a:t>
            </a:r>
            <a:r>
              <a:rPr lang="en-US" dirty="0" smtClean="0"/>
              <a:t> </a:t>
            </a:r>
            <a:r>
              <a:rPr lang="en-US" dirty="0" err="1" smtClean="0"/>
              <a:t>bundels</a:t>
            </a:r>
            <a:r>
              <a:rPr lang="en-US" dirty="0" smtClean="0"/>
              <a:t> </a:t>
            </a:r>
            <a:r>
              <a:rPr lang="en-US" dirty="0" err="1" smtClean="0"/>
              <a:t>mee</a:t>
            </a:r>
            <a:r>
              <a:rPr lang="en-US" dirty="0" smtClean="0"/>
              <a:t>;</a:t>
            </a:r>
          </a:p>
          <a:p>
            <a:r>
              <a:rPr lang="nl-BE" dirty="0"/>
              <a:t>De bevelvoerder plaatst verdeelstuk op ongeveer 30 meter van de brand;</a:t>
            </a:r>
          </a:p>
          <a:p>
            <a:endParaRPr lang="en-US" dirty="0"/>
          </a:p>
        </p:txBody>
      </p:sp>
      <p:pic>
        <p:nvPicPr>
          <p:cNvPr id="10243" name="Picture 3" descr="D:\Kurt 2017\Opleiding 2017\TTT autobrandbestrijding\Foto's Mark\oefening (1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2839947"/>
            <a:ext cx="5076000" cy="3384000"/>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spTree>
    <p:extLst>
      <p:ext uri="{BB962C8B-B14F-4D97-AF65-F5344CB8AC3E}">
        <p14:creationId xmlns:p14="http://schemas.microsoft.com/office/powerpoint/2010/main" val="40066637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                   </a:t>
            </a:r>
            <a:r>
              <a:rPr lang="en-US" dirty="0" err="1" smtClean="0"/>
              <a:t>Hoge</a:t>
            </a:r>
            <a:r>
              <a:rPr lang="en-US" dirty="0" smtClean="0"/>
              <a:t> </a:t>
            </a:r>
            <a:r>
              <a:rPr lang="en-US" dirty="0" err="1" smtClean="0"/>
              <a:t>druk</a:t>
            </a:r>
            <a:r>
              <a:rPr lang="en-US" dirty="0" smtClean="0"/>
              <a:t> </a:t>
            </a:r>
            <a:r>
              <a:rPr lang="en-US" dirty="0" err="1" smtClean="0"/>
              <a:t>vs</a:t>
            </a:r>
            <a:r>
              <a:rPr lang="en-US" dirty="0" smtClean="0"/>
              <a:t> </a:t>
            </a:r>
            <a:r>
              <a:rPr lang="en-US" dirty="0" err="1" smtClean="0"/>
              <a:t>lage</a:t>
            </a:r>
            <a:r>
              <a:rPr lang="en-US" dirty="0" smtClean="0"/>
              <a:t> </a:t>
            </a:r>
            <a:r>
              <a:rPr lang="en-US" dirty="0" err="1" smtClean="0"/>
              <a:t>druk</a:t>
            </a:r>
            <a:endParaRPr lang="en-US" dirty="0"/>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11200" y="1740562"/>
            <a:ext cx="3925635" cy="234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descr="D:\Kurt 2017\Opleiding 2017\TTT autobrandbestrijding\Foto's Mark\oefening (1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9774" y="3627339"/>
            <a:ext cx="3960440" cy="2640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943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11560" y="1844824"/>
            <a:ext cx="7886700" cy="4351338"/>
          </a:xfrm>
        </p:spPr>
        <p:txBody>
          <a:bodyPr/>
          <a:lstStyle/>
          <a:p>
            <a:r>
              <a:rPr lang="en-US" dirty="0" smtClean="0"/>
              <a:t>De </a:t>
            </a:r>
            <a:r>
              <a:rPr lang="en-US" dirty="0" err="1" smtClean="0"/>
              <a:t>bundels</a:t>
            </a:r>
            <a:r>
              <a:rPr lang="en-US" dirty="0" smtClean="0"/>
              <a:t> </a:t>
            </a:r>
            <a:r>
              <a:rPr lang="en-US" dirty="0" err="1" smtClean="0"/>
              <a:t>worden</a:t>
            </a:r>
            <a:r>
              <a:rPr lang="en-US" dirty="0" smtClean="0"/>
              <a:t> op de </a:t>
            </a:r>
            <a:r>
              <a:rPr lang="en-US" dirty="0" err="1" smtClean="0"/>
              <a:t>grond</a:t>
            </a:r>
            <a:r>
              <a:rPr lang="en-US" dirty="0" smtClean="0"/>
              <a:t> </a:t>
            </a:r>
            <a:r>
              <a:rPr lang="en-US" dirty="0" err="1" smtClean="0"/>
              <a:t>geplaatst</a:t>
            </a:r>
            <a:r>
              <a:rPr lang="en-US" dirty="0" smtClean="0"/>
              <a:t> en </a:t>
            </a:r>
            <a:r>
              <a:rPr lang="en-US" dirty="0" err="1" smtClean="0"/>
              <a:t>gekoppeld</a:t>
            </a:r>
            <a:r>
              <a:rPr lang="en-US" dirty="0" smtClean="0"/>
              <a:t> </a:t>
            </a:r>
            <a:r>
              <a:rPr lang="en-US" dirty="0" err="1" smtClean="0"/>
              <a:t>aan</a:t>
            </a:r>
            <a:r>
              <a:rPr lang="en-US" dirty="0" smtClean="0"/>
              <a:t> </a:t>
            </a:r>
            <a:r>
              <a:rPr lang="en-US" dirty="0" err="1" smtClean="0"/>
              <a:t>elkaar</a:t>
            </a:r>
            <a:r>
              <a:rPr lang="en-US" dirty="0" smtClean="0"/>
              <a:t>;</a:t>
            </a:r>
          </a:p>
          <a:p>
            <a:r>
              <a:rPr lang="en-US" dirty="0" smtClean="0"/>
              <a:t>De </a:t>
            </a:r>
            <a:r>
              <a:rPr lang="en-US" dirty="0" err="1" smtClean="0"/>
              <a:t>bundels</a:t>
            </a:r>
            <a:r>
              <a:rPr lang="en-US" dirty="0" smtClean="0"/>
              <a:t> </a:t>
            </a:r>
            <a:r>
              <a:rPr lang="en-US" dirty="0" err="1" smtClean="0"/>
              <a:t>liggen</a:t>
            </a:r>
            <a:r>
              <a:rPr lang="en-US" dirty="0" smtClean="0"/>
              <a:t> </a:t>
            </a:r>
            <a:r>
              <a:rPr lang="en-US" dirty="0" err="1" smtClean="0"/>
              <a:t>ver</a:t>
            </a:r>
            <a:r>
              <a:rPr lang="en-US" dirty="0" smtClean="0"/>
              <a:t> </a:t>
            </a:r>
            <a:r>
              <a:rPr lang="en-US" dirty="0" err="1" smtClean="0"/>
              <a:t>genoeg</a:t>
            </a:r>
            <a:r>
              <a:rPr lang="en-US" dirty="0" smtClean="0"/>
              <a:t> </a:t>
            </a:r>
            <a:r>
              <a:rPr lang="en-US" dirty="0" err="1" smtClean="0"/>
              <a:t>uit</a:t>
            </a:r>
            <a:r>
              <a:rPr lang="en-US" dirty="0" smtClean="0"/>
              <a:t> </a:t>
            </a:r>
            <a:r>
              <a:rPr lang="en-US" dirty="0" err="1" smtClean="0"/>
              <a:t>elkaar</a:t>
            </a:r>
            <a:r>
              <a:rPr lang="en-US" dirty="0" smtClean="0"/>
              <a:t>.</a:t>
            </a:r>
            <a:endParaRPr lang="en-US" dirty="0"/>
          </a:p>
        </p:txBody>
      </p:sp>
      <p:sp>
        <p:nvSpPr>
          <p:cNvPr id="4"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pic>
        <p:nvPicPr>
          <p:cNvPr id="11267" name="Picture 3" descr="D:\Kurt 2017\Opleiding 2017\TTT autobrandbestrijding\Foto's opmaak procedure\IMG_085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982"/>
          <a:stretch/>
        </p:blipFill>
        <p:spPr bwMode="auto">
          <a:xfrm>
            <a:off x="2547256" y="2758685"/>
            <a:ext cx="4366268" cy="338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255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BE" b="1" dirty="0"/>
              <a:t>Hoe koppelen</a:t>
            </a:r>
            <a:r>
              <a:rPr lang="nl-BE" b="1" dirty="0" smtClean="0"/>
              <a:t>? </a:t>
            </a:r>
            <a:endParaRPr lang="nl-BE" dirty="0"/>
          </a:p>
          <a:p>
            <a:pPr marL="0" indent="0">
              <a:buNone/>
            </a:pPr>
            <a:r>
              <a:rPr lang="nl-BE" dirty="0"/>
              <a:t>Bundel 1: Buitenste koppeling (A) aan verdeelstuk </a:t>
            </a:r>
          </a:p>
          <a:p>
            <a:pPr marL="0" indent="0">
              <a:buNone/>
            </a:pPr>
            <a:r>
              <a:rPr lang="nl-BE" dirty="0"/>
              <a:t>Bundel 1: Binnenste koppeling (B) aan buitenste koppeling </a:t>
            </a:r>
            <a:r>
              <a:rPr lang="nl-BE" b="1" dirty="0">
                <a:solidFill>
                  <a:srgbClr val="FF0000"/>
                </a:solidFill>
              </a:rPr>
              <a:t>(A) bundel 2</a:t>
            </a:r>
          </a:p>
          <a:p>
            <a:endParaRPr lang="nl-BE" dirty="0"/>
          </a:p>
          <a:p>
            <a:endParaRPr lang="nl-BE" dirty="0"/>
          </a:p>
          <a:p>
            <a:endParaRPr lang="nl-BE" dirty="0"/>
          </a:p>
          <a:p>
            <a:endParaRPr lang="nl-BE" dirty="0"/>
          </a:p>
          <a:p>
            <a:endParaRPr lang="nl-BE" dirty="0"/>
          </a:p>
          <a:p>
            <a:pPr marL="0" indent="0">
              <a:buNone/>
            </a:pPr>
            <a:endParaRPr lang="nl-BE" dirty="0" smtClean="0"/>
          </a:p>
          <a:p>
            <a:pPr marL="0" indent="0">
              <a:buNone/>
            </a:pPr>
            <a:endParaRPr lang="nl-BE" dirty="0"/>
          </a:p>
          <a:p>
            <a:pPr marL="0" indent="0">
              <a:buNone/>
            </a:pPr>
            <a:r>
              <a:rPr lang="nl-BE" b="1" dirty="0"/>
              <a:t>Vuistregel: </a:t>
            </a:r>
            <a:r>
              <a:rPr lang="nl-BE" dirty="0"/>
              <a:t>Het water stroomt altijd van de buitenkant naar de binnenkant van de bundel. </a:t>
            </a:r>
          </a:p>
          <a:p>
            <a:endParaRPr lang="en-GB" dirty="0"/>
          </a:p>
          <a:p>
            <a:endParaRPr lang="en-GB" dirty="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59" y="3233936"/>
            <a:ext cx="4536463" cy="200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spTree>
    <p:extLst>
      <p:ext uri="{BB962C8B-B14F-4D97-AF65-F5344CB8AC3E}">
        <p14:creationId xmlns:p14="http://schemas.microsoft.com/office/powerpoint/2010/main" val="4417094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De </a:t>
            </a:r>
            <a:r>
              <a:rPr lang="nl-BE" dirty="0"/>
              <a:t>chauffeur geeft 8 bar </a:t>
            </a:r>
            <a:r>
              <a:rPr lang="nl-BE" dirty="0" smtClean="0"/>
              <a:t>druk aan </a:t>
            </a:r>
            <a:r>
              <a:rPr lang="nl-BE" dirty="0"/>
              <a:t>de </a:t>
            </a:r>
            <a:r>
              <a:rPr lang="nl-BE" dirty="0" smtClean="0"/>
              <a:t>pomp naar het verdeelstuk;</a:t>
            </a:r>
          </a:p>
          <a:p>
            <a:r>
              <a:rPr lang="nl-BE" dirty="0"/>
              <a:t>Eerst wordt de aanvalsleiding 1 (geel) onder druk gebracht en </a:t>
            </a:r>
            <a:r>
              <a:rPr lang="nl-BE" dirty="0" smtClean="0"/>
              <a:t>ontlucht</a:t>
            </a:r>
            <a:endParaRPr lang="en-US" dirty="0" smtClean="0"/>
          </a:p>
          <a:p>
            <a:r>
              <a:rPr lang="en-US" dirty="0" smtClean="0"/>
              <a:t>Dan pas de </a:t>
            </a:r>
            <a:r>
              <a:rPr lang="en-US" dirty="0" err="1" smtClean="0"/>
              <a:t>aanvalslijn</a:t>
            </a:r>
            <a:r>
              <a:rPr lang="en-US" dirty="0" smtClean="0"/>
              <a:t> 2 (</a:t>
            </a:r>
            <a:r>
              <a:rPr lang="en-US" dirty="0" err="1" smtClean="0"/>
              <a:t>groen</a:t>
            </a:r>
            <a:r>
              <a:rPr lang="en-US" dirty="0" smtClean="0"/>
              <a:t>)</a:t>
            </a:r>
            <a:endParaRPr lang="en-US" dirty="0"/>
          </a:p>
        </p:txBody>
      </p:sp>
      <p:sp>
        <p:nvSpPr>
          <p:cNvPr id="4"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pic>
        <p:nvPicPr>
          <p:cNvPr id="5" name="Afbeelding 4" descr="D:\Kurt 2017\Opleiding 2017\TTT autobrandbestrijding\Foto's Mark\oefening (126).JPG"/>
          <p:cNvPicPr>
            <a:picLocks noChangeAspect="1"/>
          </p:cNvPicPr>
          <p:nvPr/>
        </p:nvPicPr>
        <p:blipFill rotWithShape="1">
          <a:blip r:embed="rId3" cstate="print">
            <a:extLst>
              <a:ext uri="{28A0092B-C50C-407E-A947-70E740481C1C}">
                <a14:useLocalDpi xmlns:a14="http://schemas.microsoft.com/office/drawing/2010/main" val="0"/>
              </a:ext>
            </a:extLst>
          </a:blip>
          <a:srcRect l="1" t="31762" r="52373"/>
          <a:stretch/>
        </p:blipFill>
        <p:spPr bwMode="auto">
          <a:xfrm>
            <a:off x="2690518" y="3091542"/>
            <a:ext cx="3873567" cy="325832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75798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Plaats de bundels </a:t>
            </a:r>
            <a:r>
              <a:rPr lang="nl-BE" b="1" dirty="0" smtClean="0"/>
              <a:t>niet voor </a:t>
            </a:r>
            <a:r>
              <a:rPr lang="nl-BE" dirty="0" smtClean="0"/>
              <a:t>het verdeelstuk</a:t>
            </a:r>
          </a:p>
          <a:p>
            <a:pPr marL="0" indent="0">
              <a:buNone/>
            </a:pPr>
            <a:r>
              <a:rPr lang="nl-BE" dirty="0"/>
              <a:t> </a:t>
            </a:r>
            <a:r>
              <a:rPr lang="nl-BE" dirty="0" smtClean="0"/>
              <a:t>  maar </a:t>
            </a:r>
            <a:r>
              <a:rPr lang="nl-BE" b="1" dirty="0" smtClean="0"/>
              <a:t>2 meter </a:t>
            </a:r>
            <a:r>
              <a:rPr lang="nl-BE" dirty="0" smtClean="0"/>
              <a:t>er achter!</a:t>
            </a:r>
          </a:p>
          <a:p>
            <a:r>
              <a:rPr lang="nl-BE" dirty="0" smtClean="0"/>
              <a:t>Gebruik </a:t>
            </a:r>
            <a:r>
              <a:rPr lang="nl-BE" dirty="0"/>
              <a:t>een aanvalsdebiet van </a:t>
            </a:r>
            <a:r>
              <a:rPr lang="nl-BE" b="1" dirty="0"/>
              <a:t>250l/min</a:t>
            </a:r>
            <a:r>
              <a:rPr lang="nl-BE" dirty="0"/>
              <a:t> </a:t>
            </a:r>
            <a:endParaRPr lang="nl-BE" dirty="0" smtClean="0"/>
          </a:p>
          <a:p>
            <a:pPr marL="0" indent="0">
              <a:buNone/>
            </a:pPr>
            <a:r>
              <a:rPr lang="nl-BE" dirty="0" smtClean="0"/>
              <a:t>   voor </a:t>
            </a:r>
            <a:r>
              <a:rPr lang="nl-BE" dirty="0"/>
              <a:t>de straalpijpen van zowel de </a:t>
            </a:r>
            <a:r>
              <a:rPr lang="nl-BE" dirty="0" smtClean="0"/>
              <a:t>aanvalsploeg 1 </a:t>
            </a:r>
          </a:p>
          <a:p>
            <a:pPr marL="0" indent="0">
              <a:buNone/>
            </a:pPr>
            <a:r>
              <a:rPr lang="nl-BE" dirty="0"/>
              <a:t> </a:t>
            </a:r>
            <a:r>
              <a:rPr lang="nl-BE" dirty="0" smtClean="0"/>
              <a:t>  en aanvalsploeg 2</a:t>
            </a:r>
          </a:p>
          <a:p>
            <a:r>
              <a:rPr lang="nl-BE" b="1" dirty="0"/>
              <a:t>Volle</a:t>
            </a:r>
            <a:r>
              <a:rPr lang="nl-BE" dirty="0"/>
              <a:t> </a:t>
            </a:r>
            <a:r>
              <a:rPr lang="nl-BE" dirty="0" smtClean="0"/>
              <a:t>straal samen starten op bevel </a:t>
            </a:r>
            <a:endParaRPr lang="nl-BE" dirty="0"/>
          </a:p>
          <a:p>
            <a:r>
              <a:rPr lang="nl-BE" dirty="0"/>
              <a:t>Benader het voertuig </a:t>
            </a:r>
            <a:r>
              <a:rPr lang="nl-BE" b="1" dirty="0"/>
              <a:t>frontaal schuin</a:t>
            </a:r>
            <a:r>
              <a:rPr lang="nl-BE" dirty="0" smtClean="0"/>
              <a:t>;</a:t>
            </a:r>
            <a:endParaRPr lang="nl-BE" dirty="0"/>
          </a:p>
          <a:p>
            <a:r>
              <a:rPr lang="nl-BE" b="1" dirty="0" smtClean="0"/>
              <a:t>Aanvalsploeg 1 en aanvalsploeg 2 aan dezelfde</a:t>
            </a:r>
          </a:p>
          <a:p>
            <a:pPr marL="0" indent="0">
              <a:buNone/>
            </a:pPr>
            <a:r>
              <a:rPr lang="nl-BE" b="1" dirty="0"/>
              <a:t> </a:t>
            </a:r>
            <a:r>
              <a:rPr lang="nl-BE" b="1" dirty="0" smtClean="0"/>
              <a:t>  zijde voertuig.</a:t>
            </a:r>
          </a:p>
          <a:p>
            <a:pPr lvl="1"/>
            <a:r>
              <a:rPr lang="nl-BE" dirty="0" smtClean="0"/>
              <a:t>1 aanvalsploeg neemt voorkant</a:t>
            </a:r>
          </a:p>
          <a:p>
            <a:pPr lvl="1"/>
            <a:r>
              <a:rPr lang="nl-BE" dirty="0" smtClean="0"/>
              <a:t>1 aanvalsploeg neemt achterkant</a:t>
            </a:r>
          </a:p>
          <a:p>
            <a:pPr lvl="1"/>
            <a:r>
              <a:rPr lang="nl-BE" dirty="0"/>
              <a:t> </a:t>
            </a:r>
            <a:r>
              <a:rPr lang="nl-BE" dirty="0" smtClean="0"/>
              <a:t>beide komen naar elkaar toe</a:t>
            </a:r>
          </a:p>
          <a:p>
            <a:pPr marL="0" indent="0">
              <a:buNone/>
            </a:pPr>
            <a:endParaRPr lang="nl-BE" dirty="0" smtClean="0"/>
          </a:p>
          <a:p>
            <a:pPr marL="0" indent="0">
              <a:buNone/>
            </a:pPr>
            <a:endParaRPr lang="nl-BE" dirty="0" smtClean="0"/>
          </a:p>
        </p:txBody>
      </p:sp>
      <p:pic>
        <p:nvPicPr>
          <p:cNvPr id="14339" name="Picture 3" descr="D:\Kurt 2017\Opleiding 2017\TTT autobrandbestrijding\Foto's Mark\oefening (13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2060848"/>
            <a:ext cx="2382011" cy="3573016"/>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528" y="3646171"/>
            <a:ext cx="1226004"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1449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De </a:t>
            </a:r>
            <a:r>
              <a:rPr lang="nl-BE" dirty="0"/>
              <a:t>laatste </a:t>
            </a:r>
            <a:r>
              <a:rPr lang="nl-BE" b="1" dirty="0"/>
              <a:t>10 </a:t>
            </a:r>
            <a:r>
              <a:rPr lang="nl-BE" dirty="0"/>
              <a:t>meter </a:t>
            </a:r>
            <a:r>
              <a:rPr lang="nl-BE" b="1" dirty="0"/>
              <a:t>sproeistraal</a:t>
            </a:r>
            <a:r>
              <a:rPr lang="nl-BE" b="1" dirty="0" smtClean="0"/>
              <a:t>;</a:t>
            </a:r>
          </a:p>
          <a:p>
            <a:r>
              <a:rPr lang="nl-BE" dirty="0"/>
              <a:t>De bevelvoeder bepaalt wanneer er </a:t>
            </a:r>
            <a:r>
              <a:rPr lang="nl-BE" dirty="0" smtClean="0"/>
              <a:t>mag aan </a:t>
            </a:r>
            <a:r>
              <a:rPr lang="nl-BE" dirty="0"/>
              <a:t>een</a:t>
            </a:r>
          </a:p>
          <a:p>
            <a:pPr marL="0" indent="0">
              <a:buNone/>
            </a:pPr>
            <a:r>
              <a:rPr lang="nl-BE" dirty="0"/>
              <a:t>   andere zijde geblust worden.</a:t>
            </a:r>
          </a:p>
          <a:p>
            <a:endParaRPr lang="en-US" dirty="0"/>
          </a:p>
          <a:p>
            <a:endParaRPr lang="nl-BE" b="1" dirty="0" smtClean="0"/>
          </a:p>
          <a:p>
            <a:endParaRPr lang="nl-BE" b="1" dirty="0"/>
          </a:p>
          <a:p>
            <a:endParaRPr lang="en-US" dirty="0"/>
          </a:p>
        </p:txBody>
      </p:sp>
      <p:sp>
        <p:nvSpPr>
          <p:cNvPr id="4"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pic>
        <p:nvPicPr>
          <p:cNvPr id="15362" name="Picture 2" descr="D:\Kurt 2017\Opleiding 2017\TTT autobrandbestrijding\Foto's Mark\oefening (1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1124" y="3196180"/>
            <a:ext cx="5202409" cy="3468272"/>
          </a:xfrm>
          <a:prstGeom prst="rect">
            <a:avLst/>
          </a:prstGeom>
          <a:noFill/>
          <a:extLst>
            <a:ext uri="{909E8E84-426E-40DD-AFC4-6F175D3DCCD1}">
              <a14:hiddenFill xmlns:a14="http://schemas.microsoft.com/office/drawing/2010/main">
                <a:solidFill>
                  <a:srgbClr val="FFFFFF"/>
                </a:solidFill>
              </a14:hiddenFill>
            </a:ext>
          </a:extLst>
        </p:spPr>
      </p:pic>
      <p:sp>
        <p:nvSpPr>
          <p:cNvPr id="2" name="Ovaal 1"/>
          <p:cNvSpPr/>
          <p:nvPr/>
        </p:nvSpPr>
        <p:spPr>
          <a:xfrm>
            <a:off x="3090912" y="4473116"/>
            <a:ext cx="1125488" cy="1092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Boog 4"/>
          <p:cNvSpPr/>
          <p:nvPr/>
        </p:nvSpPr>
        <p:spPr>
          <a:xfrm>
            <a:off x="5940152" y="4473116"/>
            <a:ext cx="914400" cy="914400"/>
          </a:xfrm>
          <a:prstGeom prst="arc">
            <a:avLst/>
          </a:prstGeom>
          <a:no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7224" y="1949768"/>
            <a:ext cx="1453319" cy="880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4702026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a:t>De bevelvoeder bepaalt wanneer er mag aan </a:t>
            </a:r>
            <a:r>
              <a:rPr lang="nl-BE" dirty="0" smtClean="0"/>
              <a:t>een andere </a:t>
            </a:r>
            <a:r>
              <a:rPr lang="nl-BE" dirty="0"/>
              <a:t>zijde geblust worden.</a:t>
            </a:r>
          </a:p>
          <a:p>
            <a:endParaRPr lang="nl-BE" dirty="0"/>
          </a:p>
        </p:txBody>
      </p:sp>
      <p:pic>
        <p:nvPicPr>
          <p:cNvPr id="13314" name="Picture 2" descr="D:\brandweer foto's kurt\Opleiding waterstof 2016\P315007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3130" y="2723241"/>
            <a:ext cx="5154930" cy="344008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spTree>
    <p:extLst>
      <p:ext uri="{BB962C8B-B14F-4D97-AF65-F5344CB8AC3E}">
        <p14:creationId xmlns:p14="http://schemas.microsoft.com/office/powerpoint/2010/main" val="29793824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normAutofit/>
          </a:bodyPr>
          <a:lstStyle/>
          <a:p>
            <a:pPr marL="0" indent="0">
              <a:buNone/>
            </a:pPr>
            <a:r>
              <a:rPr lang="nl-BE" b="1" dirty="0" smtClean="0"/>
              <a:t>Aandachtspunten:</a:t>
            </a:r>
            <a:endParaRPr lang="nl-BE" b="1" dirty="0"/>
          </a:p>
          <a:p>
            <a:r>
              <a:rPr lang="nl-BE" dirty="0" smtClean="0"/>
              <a:t>Leg de bundels mooi uit elkaar, deze zullen zich beter vullen met water;</a:t>
            </a:r>
          </a:p>
          <a:p>
            <a:r>
              <a:rPr lang="nl-BE" dirty="0" smtClean="0"/>
              <a:t>Breng maar 1 set bundels tegelijk op druk (druk val = slecht ontplooien bundels);</a:t>
            </a:r>
          </a:p>
          <a:p>
            <a:r>
              <a:rPr lang="nl-BE" dirty="0"/>
              <a:t>De slangen eerst volledig onder druk laten komen en dan pas de straalpijp open om te ontluchten en de testen op </a:t>
            </a:r>
            <a:r>
              <a:rPr lang="nl-BE" dirty="0" smtClean="0"/>
              <a:t>druk</a:t>
            </a:r>
            <a:r>
              <a:rPr lang="nl-BE" dirty="0"/>
              <a:t>;</a:t>
            </a:r>
            <a:endParaRPr lang="nl-BE" dirty="0" smtClean="0"/>
          </a:p>
          <a:p>
            <a:r>
              <a:rPr lang="nl-BE" dirty="0" smtClean="0"/>
              <a:t>Probeer </a:t>
            </a:r>
            <a:r>
              <a:rPr lang="nl-BE" dirty="0"/>
              <a:t>de instelling van de </a:t>
            </a:r>
            <a:r>
              <a:rPr lang="nl-BE" dirty="0" smtClean="0"/>
              <a:t>straalpijp voor je start met de offensieve aanval </a:t>
            </a:r>
            <a:r>
              <a:rPr lang="nl-BE" dirty="0"/>
              <a:t>(volle straal &amp; sproeistraal</a:t>
            </a:r>
            <a:r>
              <a:rPr lang="nl-BE" dirty="0" smtClean="0"/>
              <a:t>);  </a:t>
            </a:r>
          </a:p>
          <a:p>
            <a:r>
              <a:rPr lang="nl-BE" dirty="0" smtClean="0"/>
              <a:t>De hulplansdrager legt de slang over zijn schouder, met de slang in een lus tussen hem en de eerste persoon = gemakkelijker vorderen en meer bewegingsvrijheid voor straalpijpdrager</a:t>
            </a:r>
          </a:p>
          <a:p>
            <a:r>
              <a:rPr lang="nl-BE" dirty="0" smtClean="0"/>
              <a:t>Er kan ook een </a:t>
            </a:r>
            <a:r>
              <a:rPr lang="nl-BE" dirty="0" err="1" smtClean="0"/>
              <a:t>bandlus</a:t>
            </a:r>
            <a:r>
              <a:rPr lang="nl-BE" dirty="0" smtClean="0"/>
              <a:t> gebruikt worden.</a:t>
            </a:r>
            <a:endParaRPr lang="nl-BE" dirty="0"/>
          </a:p>
          <a:p>
            <a:endParaRPr lang="nl-BE" dirty="0"/>
          </a:p>
          <a:p>
            <a:endParaRPr lang="nl-BE" dirty="0"/>
          </a:p>
          <a:p>
            <a:endParaRPr lang="nl-BE" dirty="0"/>
          </a:p>
          <a:p>
            <a:endParaRPr lang="nl-BE" dirty="0"/>
          </a:p>
          <a:p>
            <a:endParaRPr lang="nl-BE" dirty="0" smtClean="0"/>
          </a:p>
          <a:p>
            <a:endParaRPr lang="nl-BE" dirty="0" smtClean="0"/>
          </a:p>
          <a:p>
            <a:endParaRPr lang="nl-BE" dirty="0" smtClean="0"/>
          </a:p>
          <a:p>
            <a:endParaRPr lang="en-GB" dirty="0"/>
          </a:p>
        </p:txBody>
      </p:sp>
      <p:sp>
        <p:nvSpPr>
          <p:cNvPr id="4"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Offensieve Aanval</a:t>
            </a:r>
            <a:endParaRPr lang="nl-BE" dirty="0"/>
          </a:p>
        </p:txBody>
      </p:sp>
    </p:spTree>
    <p:extLst>
      <p:ext uri="{BB962C8B-B14F-4D97-AF65-F5344CB8AC3E}">
        <p14:creationId xmlns:p14="http://schemas.microsoft.com/office/powerpoint/2010/main" val="21233238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marL="0" indent="0">
              <a:buNone/>
            </a:pPr>
            <a:r>
              <a:rPr lang="en-US" b="1" u="sng" dirty="0" err="1" smtClean="0"/>
              <a:t>Wanneer</a:t>
            </a:r>
            <a:r>
              <a:rPr lang="en-US" b="1" u="sng" dirty="0" smtClean="0"/>
              <a:t>?</a:t>
            </a:r>
          </a:p>
          <a:p>
            <a:r>
              <a:rPr lang="en-US" dirty="0" smtClean="0"/>
              <a:t>We </a:t>
            </a:r>
            <a:r>
              <a:rPr lang="en-US" dirty="0" err="1" smtClean="0"/>
              <a:t>kunnen</a:t>
            </a:r>
            <a:r>
              <a:rPr lang="en-US" dirty="0" smtClean="0"/>
              <a:t> het voertuig </a:t>
            </a:r>
            <a:r>
              <a:rPr lang="en-US" b="1" dirty="0" err="1" smtClean="0">
                <a:solidFill>
                  <a:srgbClr val="FF0000"/>
                </a:solidFill>
              </a:rPr>
              <a:t>niet</a:t>
            </a:r>
            <a:r>
              <a:rPr lang="en-US" b="1" dirty="0" smtClean="0">
                <a:solidFill>
                  <a:srgbClr val="FF0000"/>
                </a:solidFill>
              </a:rPr>
              <a:t> </a:t>
            </a:r>
            <a:r>
              <a:rPr lang="en-US" b="1" dirty="0" err="1" smtClean="0">
                <a:solidFill>
                  <a:srgbClr val="FF0000"/>
                </a:solidFill>
              </a:rPr>
              <a:t>veilig</a:t>
            </a:r>
            <a:r>
              <a:rPr lang="en-US" b="1" dirty="0" smtClean="0">
                <a:solidFill>
                  <a:srgbClr val="FF0000"/>
                </a:solidFill>
              </a:rPr>
              <a:t> </a:t>
            </a:r>
            <a:r>
              <a:rPr lang="en-US" dirty="0" err="1" smtClean="0"/>
              <a:t>frontaal</a:t>
            </a:r>
            <a:r>
              <a:rPr lang="en-US" dirty="0" smtClean="0"/>
              <a:t> </a:t>
            </a:r>
            <a:r>
              <a:rPr lang="en-US" dirty="0" err="1" smtClean="0"/>
              <a:t>zijwaarts</a:t>
            </a:r>
            <a:r>
              <a:rPr lang="en-US" dirty="0" smtClean="0"/>
              <a:t> </a:t>
            </a:r>
            <a:r>
              <a:rPr lang="en-US" dirty="0" err="1" smtClean="0"/>
              <a:t>benaderen</a:t>
            </a:r>
            <a:r>
              <a:rPr lang="en-US" dirty="0"/>
              <a:t>.</a:t>
            </a:r>
            <a:endParaRPr lang="en-US" dirty="0" smtClean="0"/>
          </a:p>
          <a:p>
            <a:r>
              <a:rPr lang="en-US" dirty="0" smtClean="0"/>
              <a:t>Het overdrukventiel </a:t>
            </a:r>
            <a:r>
              <a:rPr lang="en-US" dirty="0" err="1" smtClean="0"/>
              <a:t>gaat</a:t>
            </a:r>
            <a:r>
              <a:rPr lang="en-US" dirty="0" smtClean="0"/>
              <a:t> </a:t>
            </a:r>
            <a:r>
              <a:rPr lang="nl-BE" dirty="0" smtClean="0"/>
              <a:t>alternerend</a:t>
            </a:r>
            <a:r>
              <a:rPr lang="en-US" dirty="0" smtClean="0"/>
              <a:t> of continue </a:t>
            </a:r>
            <a:r>
              <a:rPr lang="en-US" dirty="0" err="1" smtClean="0"/>
              <a:t>af</a:t>
            </a:r>
            <a:r>
              <a:rPr lang="en-US" dirty="0" smtClean="0"/>
              <a:t>.</a:t>
            </a:r>
          </a:p>
          <a:p>
            <a:endParaRPr lang="en-US" dirty="0" smtClean="0"/>
          </a:p>
          <a:p>
            <a:pPr marL="0" indent="0">
              <a:buNone/>
            </a:pPr>
            <a:r>
              <a:rPr lang="en-US" b="1" u="sng" dirty="0" smtClean="0"/>
              <a:t>Hoe?</a:t>
            </a:r>
          </a:p>
          <a:p>
            <a:r>
              <a:rPr lang="en-US" dirty="0" err="1" smtClean="0"/>
              <a:t>Koel</a:t>
            </a:r>
            <a:r>
              <a:rPr lang="en-US" dirty="0"/>
              <a:t> </a:t>
            </a:r>
            <a:r>
              <a:rPr lang="en-US" dirty="0" smtClean="0"/>
              <a:t>het voertuig “</a:t>
            </a:r>
            <a:r>
              <a:rPr lang="en-US" dirty="0" err="1" smtClean="0"/>
              <a:t>bovenwinds</a:t>
            </a:r>
            <a:r>
              <a:rPr lang="en-US" dirty="0" smtClean="0"/>
              <a:t>” van op </a:t>
            </a:r>
            <a:r>
              <a:rPr lang="en-US" dirty="0" err="1" smtClean="0"/>
              <a:t>afstand</a:t>
            </a:r>
            <a:r>
              <a:rPr lang="en-US" dirty="0" smtClean="0"/>
              <a:t>  (</a:t>
            </a:r>
            <a:r>
              <a:rPr lang="en-US" dirty="0" err="1" smtClean="0"/>
              <a:t>uw</a:t>
            </a:r>
            <a:r>
              <a:rPr lang="en-US" dirty="0" smtClean="0"/>
              <a:t> </a:t>
            </a:r>
            <a:r>
              <a:rPr lang="en-US" dirty="0" err="1" smtClean="0"/>
              <a:t>worplengte</a:t>
            </a:r>
            <a:r>
              <a:rPr lang="en-US" dirty="0" smtClean="0"/>
              <a:t> van </a:t>
            </a:r>
            <a:r>
              <a:rPr lang="en-US" dirty="0" err="1" smtClean="0"/>
              <a:t>uw</a:t>
            </a:r>
            <a:r>
              <a:rPr lang="en-US" dirty="0" smtClean="0"/>
              <a:t> </a:t>
            </a:r>
            <a:r>
              <a:rPr lang="en-US" dirty="0" err="1" smtClean="0"/>
              <a:t>straalpijp</a:t>
            </a:r>
            <a:r>
              <a:rPr lang="en-US" dirty="0" smtClean="0"/>
              <a:t> of monitor </a:t>
            </a:r>
            <a:r>
              <a:rPr lang="en-US" dirty="0" err="1" smtClean="0"/>
              <a:t>moet</a:t>
            </a:r>
            <a:r>
              <a:rPr lang="en-US" dirty="0" smtClean="0"/>
              <a:t> </a:t>
            </a:r>
            <a:r>
              <a:rPr lang="en-US" dirty="0" err="1" smtClean="0"/>
              <a:t>voldoende</a:t>
            </a:r>
            <a:r>
              <a:rPr lang="en-US" dirty="0" smtClean="0"/>
              <a:t> </a:t>
            </a:r>
            <a:r>
              <a:rPr lang="en-US" dirty="0" err="1" smtClean="0"/>
              <a:t>zijn</a:t>
            </a:r>
            <a:r>
              <a:rPr lang="en-US" dirty="0" smtClean="0"/>
              <a:t>)</a:t>
            </a:r>
          </a:p>
          <a:p>
            <a:pPr marL="0" indent="0">
              <a:buNone/>
            </a:pPr>
            <a:r>
              <a:rPr lang="en-US" dirty="0"/>
              <a:t> </a:t>
            </a:r>
            <a:r>
              <a:rPr lang="en-US" dirty="0" smtClean="0"/>
              <a:t> (“</a:t>
            </a:r>
            <a:r>
              <a:rPr lang="en-US" dirty="0" err="1" smtClean="0"/>
              <a:t>Ideaal</a:t>
            </a:r>
            <a:r>
              <a:rPr lang="en-US" dirty="0" smtClean="0"/>
              <a:t>” 50 meter </a:t>
            </a:r>
            <a:r>
              <a:rPr lang="en-US" dirty="0" err="1" smtClean="0"/>
              <a:t>afstand</a:t>
            </a:r>
            <a:r>
              <a:rPr lang="en-US" dirty="0" smtClean="0"/>
              <a:t>)</a:t>
            </a:r>
          </a:p>
          <a:p>
            <a:r>
              <a:rPr lang="en-US" dirty="0" err="1" smtClean="0"/>
              <a:t>Dit</a:t>
            </a:r>
            <a:r>
              <a:rPr lang="en-US" dirty="0" smtClean="0"/>
              <a:t> met 2 </a:t>
            </a:r>
            <a:r>
              <a:rPr lang="en-US" dirty="0" err="1" smtClean="0"/>
              <a:t>straalpijpen</a:t>
            </a:r>
            <a:r>
              <a:rPr lang="en-US" dirty="0" smtClean="0"/>
              <a:t> a 250 l/min of monitor</a:t>
            </a:r>
            <a:endParaRPr lang="en-US" dirty="0"/>
          </a:p>
        </p:txBody>
      </p:sp>
      <p:sp>
        <p:nvSpPr>
          <p:cNvPr id="4"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Werkwijze(semi) Defensieve aanval</a:t>
            </a:r>
            <a:endParaRPr lang="nl-BE" dirty="0"/>
          </a:p>
        </p:txBody>
      </p:sp>
    </p:spTree>
    <p:extLst>
      <p:ext uri="{BB962C8B-B14F-4D97-AF65-F5344CB8AC3E}">
        <p14:creationId xmlns:p14="http://schemas.microsoft.com/office/powerpoint/2010/main" val="128616094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8650" y="1825625"/>
            <a:ext cx="8515350" cy="4351338"/>
          </a:xfrm>
        </p:spPr>
        <p:txBody>
          <a:bodyPr>
            <a:normAutofit/>
          </a:bodyPr>
          <a:lstStyle/>
          <a:p>
            <a:r>
              <a:rPr lang="en-US" dirty="0" smtClean="0"/>
              <a:t> Voertuig </a:t>
            </a:r>
            <a:r>
              <a:rPr lang="en-US" dirty="0" err="1"/>
              <a:t>l</a:t>
            </a:r>
            <a:r>
              <a:rPr lang="en-US" dirty="0" err="1" smtClean="0"/>
              <a:t>aten</a:t>
            </a:r>
            <a:r>
              <a:rPr lang="en-US" dirty="0" smtClean="0"/>
              <a:t> </a:t>
            </a:r>
            <a:r>
              <a:rPr lang="en-US" dirty="0" err="1" smtClean="0"/>
              <a:t>uitbranden</a:t>
            </a:r>
            <a:r>
              <a:rPr lang="en-US" dirty="0" smtClean="0"/>
              <a:t> </a:t>
            </a:r>
            <a:r>
              <a:rPr lang="en-US" dirty="0" err="1" smtClean="0"/>
              <a:t>indien</a:t>
            </a:r>
            <a:r>
              <a:rPr lang="en-US" dirty="0" smtClean="0"/>
              <a:t>:</a:t>
            </a:r>
          </a:p>
          <a:p>
            <a:pPr marL="0" indent="0">
              <a:buNone/>
            </a:pPr>
            <a:endParaRPr lang="en-US" sz="1600" dirty="0" smtClean="0"/>
          </a:p>
          <a:p>
            <a:pPr lvl="1"/>
            <a:r>
              <a:rPr lang="en-US" dirty="0" smtClean="0"/>
              <a:t> </a:t>
            </a:r>
            <a:r>
              <a:rPr lang="en-US" sz="1800" dirty="0"/>
              <a:t>H</a:t>
            </a:r>
            <a:r>
              <a:rPr lang="en-US" sz="1800" dirty="0" smtClean="0"/>
              <a:t>et HS batterij pakket moeilijk te blussen is door </a:t>
            </a:r>
            <a:r>
              <a:rPr lang="en-US" sz="1800" dirty="0" err="1" smtClean="0"/>
              <a:t>dat</a:t>
            </a:r>
            <a:r>
              <a:rPr lang="en-US" sz="1800" dirty="0" smtClean="0"/>
              <a:t> het </a:t>
            </a:r>
            <a:r>
              <a:rPr lang="en-US" sz="1800" dirty="0" err="1" smtClean="0"/>
              <a:t>bluswater</a:t>
            </a:r>
            <a:r>
              <a:rPr lang="en-US" sz="1800" dirty="0" smtClean="0"/>
              <a:t> </a:t>
            </a:r>
            <a:r>
              <a:rPr lang="en-US" sz="1800" dirty="0" err="1" smtClean="0"/>
              <a:t>er</a:t>
            </a:r>
            <a:r>
              <a:rPr lang="en-US" sz="1800" dirty="0" smtClean="0"/>
              <a:t> </a:t>
            </a:r>
            <a:r>
              <a:rPr lang="en-US" sz="1800" dirty="0" err="1" smtClean="0"/>
              <a:t>niet</a:t>
            </a:r>
            <a:endParaRPr lang="en-US" sz="1800" dirty="0" smtClean="0"/>
          </a:p>
          <a:p>
            <a:pPr marL="342900" lvl="1" indent="0">
              <a:buNone/>
            </a:pPr>
            <a:r>
              <a:rPr lang="en-US" sz="1800" dirty="0"/>
              <a:t> </a:t>
            </a:r>
            <a:r>
              <a:rPr lang="en-US" sz="1800" dirty="0" smtClean="0"/>
              <a:t>   </a:t>
            </a:r>
            <a:r>
              <a:rPr lang="en-US" sz="1800" dirty="0" err="1" smtClean="0"/>
              <a:t>goed</a:t>
            </a:r>
            <a:r>
              <a:rPr lang="en-US" sz="1800" dirty="0" smtClean="0"/>
              <a:t> </a:t>
            </a:r>
            <a:r>
              <a:rPr lang="en-US" sz="1800" dirty="0" err="1" smtClean="0"/>
              <a:t>bij</a:t>
            </a:r>
            <a:r>
              <a:rPr lang="en-US" sz="1800" dirty="0"/>
              <a:t> </a:t>
            </a:r>
            <a:r>
              <a:rPr lang="en-US" sz="1800" dirty="0" err="1" smtClean="0"/>
              <a:t>kan</a:t>
            </a:r>
            <a:r>
              <a:rPr lang="en-US" sz="1800" dirty="0" smtClean="0"/>
              <a:t> (</a:t>
            </a:r>
            <a:r>
              <a:rPr lang="en-US" sz="1800" dirty="0" err="1" smtClean="0"/>
              <a:t>goed</a:t>
            </a:r>
            <a:r>
              <a:rPr lang="en-US" sz="1800" dirty="0" smtClean="0"/>
              <a:t> </a:t>
            </a:r>
            <a:r>
              <a:rPr lang="en-US" sz="1800" dirty="0" err="1" smtClean="0"/>
              <a:t>afgeschermde</a:t>
            </a:r>
            <a:r>
              <a:rPr lang="en-US" sz="1800" dirty="0"/>
              <a:t> </a:t>
            </a:r>
            <a:r>
              <a:rPr lang="en-US" sz="1800" dirty="0" smtClean="0"/>
              <a:t>batterij);</a:t>
            </a:r>
          </a:p>
          <a:p>
            <a:pPr lvl="1"/>
            <a:r>
              <a:rPr lang="en-US" sz="1800" dirty="0" smtClean="0"/>
              <a:t> Het </a:t>
            </a:r>
            <a:r>
              <a:rPr lang="en-US" sz="1800" dirty="0" err="1" smtClean="0"/>
              <a:t>betreft</a:t>
            </a:r>
            <a:r>
              <a:rPr lang="en-US" sz="1800" dirty="0" smtClean="0"/>
              <a:t> </a:t>
            </a:r>
            <a:r>
              <a:rPr lang="en-US" sz="1800" dirty="0" err="1" smtClean="0"/>
              <a:t>een</a:t>
            </a:r>
            <a:r>
              <a:rPr lang="en-US" sz="1800" dirty="0" smtClean="0"/>
              <a:t> batterij met </a:t>
            </a:r>
            <a:r>
              <a:rPr lang="en-US" sz="1800" dirty="0" err="1" smtClean="0"/>
              <a:t>bepaalde</a:t>
            </a:r>
            <a:r>
              <a:rPr lang="en-US" sz="1800" dirty="0" smtClean="0"/>
              <a:t> </a:t>
            </a:r>
            <a:r>
              <a:rPr lang="en-US" sz="1800" dirty="0" err="1"/>
              <a:t>m</a:t>
            </a:r>
            <a:r>
              <a:rPr lang="en-US" sz="1800" dirty="0" err="1" smtClean="0"/>
              <a:t>etaal</a:t>
            </a:r>
            <a:r>
              <a:rPr lang="en-US" sz="1800" dirty="0" smtClean="0"/>
              <a:t> </a:t>
            </a:r>
            <a:r>
              <a:rPr lang="en-US" sz="1800" dirty="0" err="1" smtClean="0"/>
              <a:t>legeringen</a:t>
            </a:r>
            <a:r>
              <a:rPr lang="en-US" sz="1800" dirty="0"/>
              <a:t> </a:t>
            </a:r>
            <a:r>
              <a:rPr lang="en-US" sz="1800" dirty="0" smtClean="0"/>
              <a:t>= </a:t>
            </a:r>
            <a:r>
              <a:rPr lang="en-US" sz="1800" dirty="0" err="1" smtClean="0"/>
              <a:t>hevige</a:t>
            </a:r>
            <a:endParaRPr lang="en-US" sz="1800" dirty="0" smtClean="0"/>
          </a:p>
          <a:p>
            <a:pPr marL="342900" lvl="1" indent="0">
              <a:buNone/>
            </a:pPr>
            <a:r>
              <a:rPr lang="en-US" sz="1800" dirty="0"/>
              <a:t> </a:t>
            </a:r>
            <a:r>
              <a:rPr lang="en-US" sz="1800" dirty="0" smtClean="0"/>
              <a:t>   </a:t>
            </a:r>
            <a:r>
              <a:rPr lang="en-US" sz="1800" dirty="0" err="1" smtClean="0"/>
              <a:t>reactie</a:t>
            </a:r>
            <a:r>
              <a:rPr lang="en-US" sz="1800" dirty="0" smtClean="0"/>
              <a:t> </a:t>
            </a:r>
            <a:r>
              <a:rPr lang="en-US" sz="1800" dirty="0" err="1" smtClean="0"/>
              <a:t>indien</a:t>
            </a:r>
            <a:r>
              <a:rPr lang="en-US" sz="1800" dirty="0" smtClean="0"/>
              <a:t> u </a:t>
            </a:r>
            <a:r>
              <a:rPr lang="en-US" sz="1800" dirty="0" err="1" smtClean="0"/>
              <a:t>deze</a:t>
            </a:r>
            <a:r>
              <a:rPr lang="en-US" sz="1800" dirty="0"/>
              <a:t> </a:t>
            </a:r>
            <a:r>
              <a:rPr lang="en-US" sz="1800" dirty="0" err="1" smtClean="0"/>
              <a:t>blust</a:t>
            </a:r>
            <a:r>
              <a:rPr lang="en-US" sz="1800" dirty="0" smtClean="0"/>
              <a:t> met water;</a:t>
            </a:r>
          </a:p>
          <a:p>
            <a:pPr lvl="1"/>
            <a:r>
              <a:rPr lang="en-US" sz="1800" dirty="0" smtClean="0"/>
              <a:t> </a:t>
            </a:r>
            <a:r>
              <a:rPr lang="en-US" sz="1800" dirty="0" err="1"/>
              <a:t>E</a:t>
            </a:r>
            <a:r>
              <a:rPr lang="en-US" sz="1800" dirty="0" err="1" smtClean="0"/>
              <a:t>r</a:t>
            </a:r>
            <a:r>
              <a:rPr lang="en-US" sz="1800" dirty="0" smtClean="0"/>
              <a:t> </a:t>
            </a:r>
            <a:r>
              <a:rPr lang="en-US" sz="1800" dirty="0" err="1" smtClean="0"/>
              <a:t>geen</a:t>
            </a:r>
            <a:r>
              <a:rPr lang="en-US" sz="1800" dirty="0" smtClean="0"/>
              <a:t> </a:t>
            </a:r>
            <a:r>
              <a:rPr lang="en-US" sz="1800" dirty="0" err="1" smtClean="0"/>
              <a:t>directe</a:t>
            </a:r>
            <a:r>
              <a:rPr lang="en-US" sz="1800" dirty="0" smtClean="0"/>
              <a:t> </a:t>
            </a:r>
            <a:r>
              <a:rPr lang="en-US" sz="1800" dirty="0" err="1" smtClean="0"/>
              <a:t>gevaren</a:t>
            </a:r>
            <a:r>
              <a:rPr lang="en-US" sz="1800" dirty="0" smtClean="0"/>
              <a:t> </a:t>
            </a:r>
            <a:r>
              <a:rPr lang="en-US" sz="1800" dirty="0" err="1" smtClean="0"/>
              <a:t>zijn</a:t>
            </a:r>
            <a:r>
              <a:rPr lang="en-US" sz="1800" dirty="0" smtClean="0"/>
              <a:t> </a:t>
            </a:r>
            <a:r>
              <a:rPr lang="en-US" sz="1800" dirty="0" err="1" smtClean="0"/>
              <a:t>voor</a:t>
            </a:r>
            <a:r>
              <a:rPr lang="en-US" sz="1800" dirty="0" smtClean="0"/>
              <a:t> de </a:t>
            </a:r>
            <a:r>
              <a:rPr lang="en-US" sz="1800" dirty="0" err="1" smtClean="0"/>
              <a:t>omgeving</a:t>
            </a:r>
            <a:r>
              <a:rPr lang="en-US" sz="1800" dirty="0" smtClean="0"/>
              <a:t>.</a:t>
            </a:r>
          </a:p>
          <a:p>
            <a:pPr lvl="1"/>
            <a:endParaRPr lang="en-US" sz="1800" dirty="0" smtClean="0"/>
          </a:p>
          <a:p>
            <a:pPr marL="342900" lvl="1" indent="0">
              <a:buNone/>
            </a:pPr>
            <a:r>
              <a:rPr lang="en-US" sz="1800" b="1" dirty="0" smtClean="0"/>
              <a:t>            </a:t>
            </a:r>
          </a:p>
          <a:p>
            <a:pPr marL="342900" lvl="1" indent="0">
              <a:buNone/>
            </a:pPr>
            <a:endParaRPr lang="en-US" sz="1800" dirty="0" smtClean="0"/>
          </a:p>
        </p:txBody>
      </p:sp>
      <p:sp>
        <p:nvSpPr>
          <p:cNvPr id="4" name="Titel 1"/>
          <p:cNvSpPr>
            <a:spLocks noGrp="1"/>
          </p:cNvSpPr>
          <p:nvPr>
            <p:ph type="title"/>
          </p:nvPr>
        </p:nvSpPr>
        <p:spPr/>
        <p:txBody>
          <a:bodyPr/>
          <a:lstStyle/>
          <a:p>
            <a:pPr algn="ctr"/>
            <a:r>
              <a:rPr lang="nl-BE" dirty="0"/>
              <a:t>Brand </a:t>
            </a:r>
            <a:r>
              <a:rPr lang="nl-BE" dirty="0" smtClean="0"/>
              <a:t>voertuig</a:t>
            </a:r>
            <a:br>
              <a:rPr lang="nl-BE" dirty="0" smtClean="0"/>
            </a:br>
            <a:r>
              <a:rPr lang="nl-BE" dirty="0" smtClean="0"/>
              <a:t>Werkwijze Defensieve aanval</a:t>
            </a:r>
            <a:endParaRPr lang="nl-BE" dirty="0"/>
          </a:p>
        </p:txBody>
      </p:sp>
    </p:spTree>
    <p:extLst>
      <p:ext uri="{BB962C8B-B14F-4D97-AF65-F5344CB8AC3E}">
        <p14:creationId xmlns:p14="http://schemas.microsoft.com/office/powerpoint/2010/main" val="23973165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Vragen?</a:t>
            </a:r>
            <a:endParaRPr lang="nl-BE" dirty="0"/>
          </a:p>
        </p:txBody>
      </p:sp>
      <p:pic>
        <p:nvPicPr>
          <p:cNvPr id="6" name="Tijdelijke aanduiding voor inhoud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7037" y="2205830"/>
            <a:ext cx="3336943" cy="3937593"/>
          </a:xfrm>
        </p:spPr>
      </p:pic>
    </p:spTree>
    <p:extLst>
      <p:ext uri="{BB962C8B-B14F-4D97-AF65-F5344CB8AC3E}">
        <p14:creationId xmlns:p14="http://schemas.microsoft.com/office/powerpoint/2010/main" val="44684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780181" y="1161124"/>
            <a:ext cx="7571586" cy="2267876"/>
          </a:xfrm>
        </p:spPr>
        <p:txBody>
          <a:bodyPr>
            <a:normAutofit/>
          </a:bodyPr>
          <a:lstStyle/>
          <a:p>
            <a:r>
              <a:rPr lang="nl-BE" sz="3200" dirty="0" smtClean="0"/>
              <a:t>(Nieuwe) gevaren bij autobranden</a:t>
            </a:r>
            <a:endParaRPr lang="nl-BE" sz="3200" dirty="0"/>
          </a:p>
        </p:txBody>
      </p:sp>
    </p:spTree>
    <p:extLst>
      <p:ext uri="{BB962C8B-B14F-4D97-AF65-F5344CB8AC3E}">
        <p14:creationId xmlns:p14="http://schemas.microsoft.com/office/powerpoint/2010/main" val="5118933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Onderdelen </a:t>
            </a:r>
            <a:r>
              <a:rPr lang="nl-BE" dirty="0"/>
              <a:t>of volledig frame in licht metaal</a:t>
            </a:r>
          </a:p>
        </p:txBody>
      </p:sp>
      <p:sp>
        <p:nvSpPr>
          <p:cNvPr id="3" name="Tijdelijke aanduiding voor inhoud 2"/>
          <p:cNvSpPr>
            <a:spLocks noGrp="1"/>
          </p:cNvSpPr>
          <p:nvPr>
            <p:ph idx="1"/>
          </p:nvPr>
        </p:nvSpPr>
        <p:spPr/>
        <p:txBody>
          <a:bodyPr/>
          <a:lstStyle/>
          <a:p>
            <a:r>
              <a:rPr lang="nl-BE" dirty="0" smtClean="0"/>
              <a:t>Onderdelen </a:t>
            </a:r>
            <a:r>
              <a:rPr lang="nl-BE" dirty="0"/>
              <a:t>in licht </a:t>
            </a:r>
            <a:r>
              <a:rPr lang="nl-BE" dirty="0" smtClean="0"/>
              <a:t>metaal (velgen, motorblok, …);</a:t>
            </a:r>
            <a:endParaRPr lang="nl-BE" dirty="0"/>
          </a:p>
          <a:p>
            <a:r>
              <a:rPr lang="nl-BE" dirty="0"/>
              <a:t>V</a:t>
            </a:r>
            <a:r>
              <a:rPr lang="nl-BE" dirty="0" smtClean="0"/>
              <a:t>oertuigen volledig </a:t>
            </a:r>
            <a:r>
              <a:rPr lang="nl-BE" dirty="0"/>
              <a:t>in </a:t>
            </a:r>
            <a:r>
              <a:rPr lang="nl-BE" dirty="0" smtClean="0"/>
              <a:t>aluminium; </a:t>
            </a:r>
          </a:p>
          <a:p>
            <a:r>
              <a:rPr lang="nl-BE" dirty="0" smtClean="0"/>
              <a:t>Wanneer </a:t>
            </a:r>
            <a:r>
              <a:rPr lang="nl-BE" dirty="0"/>
              <a:t>deze lichtmetalen delen </a:t>
            </a:r>
            <a:r>
              <a:rPr lang="nl-BE" dirty="0" smtClean="0"/>
              <a:t>branden = blussen met water = hevige reactie…</a:t>
            </a:r>
            <a:endParaRPr lang="nl-BE" dirty="0"/>
          </a:p>
          <a:p>
            <a:r>
              <a:rPr lang="nl-BE" dirty="0" smtClean="0"/>
              <a:t>Om te doven </a:t>
            </a:r>
            <a:r>
              <a:rPr lang="nl-BE" dirty="0"/>
              <a:t>dient </a:t>
            </a:r>
            <a:r>
              <a:rPr lang="nl-BE" dirty="0" smtClean="0"/>
              <a:t>men echter </a:t>
            </a:r>
            <a:r>
              <a:rPr lang="nl-BE" dirty="0"/>
              <a:t>grote hoeveelheden water </a:t>
            </a:r>
            <a:r>
              <a:rPr lang="nl-BE" dirty="0" smtClean="0"/>
              <a:t>op </a:t>
            </a:r>
            <a:r>
              <a:rPr lang="nl-BE" dirty="0"/>
              <a:t>te </a:t>
            </a:r>
            <a:r>
              <a:rPr lang="nl-BE" dirty="0" smtClean="0"/>
              <a:t>brengen.</a:t>
            </a:r>
            <a:endParaRPr lang="nl-BE"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3866840"/>
            <a:ext cx="2714161" cy="203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vak 2"/>
          <p:cNvSpPr txBox="1">
            <a:spLocks noChangeArrowheads="1"/>
          </p:cNvSpPr>
          <p:nvPr/>
        </p:nvSpPr>
        <p:spPr bwMode="auto">
          <a:xfrm>
            <a:off x="1547664" y="5896293"/>
            <a:ext cx="2261870" cy="28067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nl-BE" sz="1100" dirty="0">
                <a:effectLst/>
                <a:latin typeface="Calibri"/>
                <a:ea typeface="Calibri"/>
                <a:cs typeface="Calibri"/>
              </a:rPr>
              <a:t>Figuur: frame volledig in aluminium</a:t>
            </a:r>
            <a:endParaRPr lang="nl-BE" sz="1100" dirty="0">
              <a:effectLst/>
              <a:latin typeface="Calibri"/>
              <a:ea typeface="Calibri"/>
              <a:cs typeface="Times New Roman"/>
            </a:endParaRPr>
          </a:p>
        </p:txBody>
      </p:sp>
      <p:sp>
        <p:nvSpPr>
          <p:cNvPr id="6" name="Tekstvak 5"/>
          <p:cNvSpPr txBox="1"/>
          <p:nvPr/>
        </p:nvSpPr>
        <p:spPr>
          <a:xfrm>
            <a:off x="4604273" y="4130936"/>
            <a:ext cx="3388659" cy="646331"/>
          </a:xfrm>
          <a:prstGeom prst="rect">
            <a:avLst/>
          </a:prstGeom>
          <a:noFill/>
        </p:spPr>
        <p:txBody>
          <a:bodyPr wrap="square" rtlCol="0">
            <a:spAutoFit/>
          </a:bodyPr>
          <a:lstStyle/>
          <a:p>
            <a:r>
              <a:rPr lang="nl-BE" dirty="0" smtClean="0">
                <a:solidFill>
                  <a:srgbClr val="FF0000"/>
                </a:solidFill>
              </a:rPr>
              <a:t>Filmpje: voertuig met licht metaal</a:t>
            </a:r>
          </a:p>
          <a:p>
            <a:endParaRPr lang="nl-BE" dirty="0"/>
          </a:p>
        </p:txBody>
      </p:sp>
    </p:spTree>
    <p:extLst>
      <p:ext uri="{BB962C8B-B14F-4D97-AF65-F5344CB8AC3E}">
        <p14:creationId xmlns:p14="http://schemas.microsoft.com/office/powerpoint/2010/main" val="23226711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Composiet </a:t>
            </a:r>
            <a:r>
              <a:rPr lang="nl-BE" dirty="0"/>
              <a:t>materialen en kunststoffen</a:t>
            </a:r>
          </a:p>
        </p:txBody>
      </p:sp>
      <p:sp>
        <p:nvSpPr>
          <p:cNvPr id="3" name="Tijdelijke aanduiding voor inhoud 2"/>
          <p:cNvSpPr>
            <a:spLocks noGrp="1"/>
          </p:cNvSpPr>
          <p:nvPr>
            <p:ph idx="1"/>
          </p:nvPr>
        </p:nvSpPr>
        <p:spPr/>
        <p:txBody>
          <a:bodyPr/>
          <a:lstStyle/>
          <a:p>
            <a:r>
              <a:rPr lang="nl-BE" dirty="0"/>
              <a:t>In alle </a:t>
            </a:r>
            <a:r>
              <a:rPr lang="nl-BE" dirty="0" smtClean="0"/>
              <a:t>voertuigen: kunststoffen </a:t>
            </a:r>
            <a:r>
              <a:rPr lang="nl-BE" dirty="0"/>
              <a:t>en composiet materialen </a:t>
            </a:r>
            <a:r>
              <a:rPr lang="nl-BE" dirty="0" smtClean="0"/>
              <a:t>verwerkt; </a:t>
            </a:r>
          </a:p>
          <a:p>
            <a:r>
              <a:rPr lang="nl-BE" dirty="0"/>
              <a:t>Carbon als </a:t>
            </a:r>
            <a:r>
              <a:rPr lang="nl-BE" dirty="0" smtClean="0"/>
              <a:t>constructiemateriaal in voertuigen;</a:t>
            </a:r>
            <a:endParaRPr lang="nl-BE" dirty="0"/>
          </a:p>
          <a:p>
            <a:r>
              <a:rPr lang="nl-BE" dirty="0" smtClean="0"/>
              <a:t>Bij verbranding: giftige/corrosieve </a:t>
            </a:r>
            <a:r>
              <a:rPr lang="nl-BE" dirty="0"/>
              <a:t>gassen en fijne </a:t>
            </a:r>
            <a:r>
              <a:rPr lang="nl-BE" dirty="0" smtClean="0"/>
              <a:t>stofdeeltjes (ter vergelijken met asbest dat kanker veroorzaakt); </a:t>
            </a:r>
          </a:p>
          <a:p>
            <a:r>
              <a:rPr lang="nl-BE" dirty="0" smtClean="0"/>
              <a:t>Deze fijne stofdeeltjes kunnen zowel vrij komen bij brand of ontzetting.</a:t>
            </a:r>
          </a:p>
          <a:p>
            <a:pPr marL="0" indent="0">
              <a:buNone/>
            </a:pPr>
            <a:endParaRPr lang="nl-BE" dirty="0"/>
          </a:p>
        </p:txBody>
      </p:sp>
      <p:pic>
        <p:nvPicPr>
          <p:cNvPr id="3074" name="Picture 2" descr="Afbeeldingsresultaat voor FIRE BMW I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748" y="3846036"/>
            <a:ext cx="3979052" cy="2652701"/>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5201243" y="3846036"/>
            <a:ext cx="3240360" cy="1200329"/>
          </a:xfrm>
          <a:prstGeom prst="rect">
            <a:avLst/>
          </a:prstGeom>
          <a:noFill/>
        </p:spPr>
        <p:txBody>
          <a:bodyPr wrap="square" rtlCol="0">
            <a:spAutoFit/>
          </a:bodyPr>
          <a:lstStyle/>
          <a:p>
            <a:r>
              <a:rPr lang="nl-BE" b="1" dirty="0" smtClean="0">
                <a:solidFill>
                  <a:srgbClr val="FF0000"/>
                </a:solidFill>
              </a:rPr>
              <a:t>ALTIJD ADEMBESCHERMING</a:t>
            </a:r>
          </a:p>
          <a:p>
            <a:r>
              <a:rPr lang="nl-BE" b="1" dirty="0" smtClean="0">
                <a:solidFill>
                  <a:srgbClr val="FF0000"/>
                </a:solidFill>
              </a:rPr>
              <a:t>EN DIT VOOR </a:t>
            </a:r>
            <a:r>
              <a:rPr lang="nl-BE" b="1" u="sng" dirty="0" smtClean="0">
                <a:solidFill>
                  <a:srgbClr val="FF0000"/>
                </a:solidFill>
              </a:rPr>
              <a:t>IEDEREEN</a:t>
            </a:r>
            <a:r>
              <a:rPr lang="nl-BE" b="1" dirty="0" smtClean="0">
                <a:solidFill>
                  <a:srgbClr val="FF0000"/>
                </a:solidFill>
              </a:rPr>
              <a:t> DIE DEEL UITMAAKT VAN DE PLOEGEN TER PLAATSE !</a:t>
            </a:r>
          </a:p>
        </p:txBody>
      </p:sp>
      <p:pic>
        <p:nvPicPr>
          <p:cNvPr id="6146" name="Picture 2" descr="Gebodsborden en -stickers &quot;Ademhalingsbescherming met zuurstofmasker verplich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62176" y="5046365"/>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22002" y="5046365"/>
            <a:ext cx="713734" cy="7168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6445" y="5046365"/>
            <a:ext cx="723201"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148" name="Picture 22" descr="GHS-pictogram-silhouette.sv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4984" y="5043256"/>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19978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BE" dirty="0" smtClean="0"/>
              <a:t>Kofferbak/kofferdeksel/motorkap</a:t>
            </a:r>
            <a:endParaRPr lang="nl-BE" dirty="0"/>
          </a:p>
        </p:txBody>
      </p:sp>
      <p:sp>
        <p:nvSpPr>
          <p:cNvPr id="3" name="Tijdelijke aanduiding voor inhoud 2"/>
          <p:cNvSpPr>
            <a:spLocks noGrp="1"/>
          </p:cNvSpPr>
          <p:nvPr>
            <p:ph idx="1"/>
          </p:nvPr>
        </p:nvSpPr>
        <p:spPr/>
        <p:txBody>
          <a:bodyPr>
            <a:normAutofit/>
          </a:bodyPr>
          <a:lstStyle/>
          <a:p>
            <a:r>
              <a:rPr lang="nl-BE" dirty="0" smtClean="0"/>
              <a:t>Gasdrukveren</a:t>
            </a:r>
            <a:r>
              <a:rPr lang="nl-BE" dirty="0"/>
              <a:t>, veren, gascilinders en </a:t>
            </a:r>
            <a:r>
              <a:rPr lang="nl-BE" dirty="0" smtClean="0"/>
              <a:t>telescoopstaven; </a:t>
            </a:r>
          </a:p>
          <a:p>
            <a:r>
              <a:rPr lang="nl-BE" dirty="0" smtClean="0"/>
              <a:t>Telescoopstaven kunnen </a:t>
            </a:r>
            <a:r>
              <a:rPr lang="nl-BE" dirty="0"/>
              <a:t>als een levensgevaarlijk projectiel weg gekatapulteerd </a:t>
            </a:r>
            <a:r>
              <a:rPr lang="nl-BE" dirty="0" smtClean="0"/>
              <a:t>worden;</a:t>
            </a:r>
            <a:endParaRPr lang="nl-BE" dirty="0"/>
          </a:p>
          <a:p>
            <a:endParaRPr lang="nl-BE" dirty="0"/>
          </a:p>
          <a:p>
            <a:endParaRPr lang="nl-BE" dirty="0"/>
          </a:p>
          <a:p>
            <a:endParaRPr lang="nl-BE" dirty="0"/>
          </a:p>
        </p:txBody>
      </p:sp>
      <p:pic>
        <p:nvPicPr>
          <p:cNvPr id="5" name="Afbeelding 4"/>
          <p:cNvPicPr>
            <a:picLocks noChangeAspect="1"/>
          </p:cNvPicPr>
          <p:nvPr/>
        </p:nvPicPr>
        <p:blipFill>
          <a:blip r:embed="rId3"/>
          <a:stretch>
            <a:fillRect/>
          </a:stretch>
        </p:blipFill>
        <p:spPr>
          <a:xfrm>
            <a:off x="5652120" y="3291616"/>
            <a:ext cx="2778283" cy="2081030"/>
          </a:xfrm>
          <a:prstGeom prst="rect">
            <a:avLst/>
          </a:prstGeom>
        </p:spPr>
      </p:pic>
      <p:pic>
        <p:nvPicPr>
          <p:cNvPr id="6" name="Afbeelding 5"/>
          <p:cNvPicPr>
            <a:picLocks noChangeAspect="1"/>
          </p:cNvPicPr>
          <p:nvPr/>
        </p:nvPicPr>
        <p:blipFill>
          <a:blip r:embed="rId4"/>
          <a:stretch>
            <a:fillRect/>
          </a:stretch>
        </p:blipFill>
        <p:spPr>
          <a:xfrm>
            <a:off x="755576" y="3346351"/>
            <a:ext cx="2774706" cy="2081030"/>
          </a:xfrm>
          <a:prstGeom prst="rect">
            <a:avLst/>
          </a:prstGeom>
        </p:spPr>
      </p:pic>
      <p:sp>
        <p:nvSpPr>
          <p:cNvPr id="7" name="Tekstvak 6"/>
          <p:cNvSpPr txBox="1"/>
          <p:nvPr/>
        </p:nvSpPr>
        <p:spPr>
          <a:xfrm>
            <a:off x="1090589" y="5484996"/>
            <a:ext cx="1944216" cy="369332"/>
          </a:xfrm>
          <a:prstGeom prst="rect">
            <a:avLst/>
          </a:prstGeom>
          <a:noFill/>
        </p:spPr>
        <p:txBody>
          <a:bodyPr wrap="square" rtlCol="0">
            <a:spAutoFit/>
          </a:bodyPr>
          <a:lstStyle/>
          <a:p>
            <a:r>
              <a:rPr lang="nl-BE" dirty="0" smtClean="0"/>
              <a:t>        </a:t>
            </a:r>
            <a:r>
              <a:rPr lang="nl-BE" dirty="0" smtClean="0">
                <a:solidFill>
                  <a:srgbClr val="0070C0"/>
                </a:solidFill>
              </a:rPr>
              <a:t>Gasdrukveer</a:t>
            </a:r>
            <a:endParaRPr lang="nl-BE" dirty="0">
              <a:solidFill>
                <a:srgbClr val="0070C0"/>
              </a:solidFill>
            </a:endParaRPr>
          </a:p>
        </p:txBody>
      </p:sp>
      <p:sp>
        <p:nvSpPr>
          <p:cNvPr id="8" name="Tekstvak 7"/>
          <p:cNvSpPr txBox="1"/>
          <p:nvPr/>
        </p:nvSpPr>
        <p:spPr>
          <a:xfrm>
            <a:off x="6069153" y="5372646"/>
            <a:ext cx="1944216" cy="369332"/>
          </a:xfrm>
          <a:prstGeom prst="rect">
            <a:avLst/>
          </a:prstGeom>
          <a:noFill/>
        </p:spPr>
        <p:txBody>
          <a:bodyPr wrap="square" rtlCol="0">
            <a:spAutoFit/>
          </a:bodyPr>
          <a:lstStyle/>
          <a:p>
            <a:r>
              <a:rPr lang="nl-BE" dirty="0" smtClean="0"/>
              <a:t>        </a:t>
            </a:r>
            <a:r>
              <a:rPr lang="nl-BE" dirty="0" smtClean="0">
                <a:solidFill>
                  <a:srgbClr val="0070C0"/>
                </a:solidFill>
              </a:rPr>
              <a:t>Gasdrukveer</a:t>
            </a:r>
            <a:endParaRPr lang="nl-BE" dirty="0">
              <a:solidFill>
                <a:srgbClr val="0070C0"/>
              </a:solidFill>
            </a:endParaRPr>
          </a:p>
        </p:txBody>
      </p:sp>
      <p:pic>
        <p:nvPicPr>
          <p:cNvPr id="10242" name="Picture 27" descr="GHS-pictogram-explos.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25912" y="3905853"/>
            <a:ext cx="720000"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664217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nl-BE" dirty="0" smtClean="0"/>
              <a:t>Gascilinders;</a:t>
            </a:r>
          </a:p>
          <a:p>
            <a:r>
              <a:rPr lang="nl-BE" dirty="0" smtClean="0"/>
              <a:t>Hoge voltage batterijen;</a:t>
            </a:r>
          </a:p>
          <a:p>
            <a:r>
              <a:rPr lang="nl-BE" dirty="0"/>
              <a:t>Ruimtes giftige, brandbare(pyrolyse gassen) of andere gevaarlijke stoffen hebben kunnen opstapelen…</a:t>
            </a:r>
          </a:p>
          <a:p>
            <a:endParaRPr lang="nl-BE" dirty="0"/>
          </a:p>
          <a:p>
            <a:endParaRPr lang="en-US" dirty="0"/>
          </a:p>
        </p:txBody>
      </p:sp>
      <p:sp>
        <p:nvSpPr>
          <p:cNvPr id="4" name="Titel 1"/>
          <p:cNvSpPr>
            <a:spLocks noGrp="1"/>
          </p:cNvSpPr>
          <p:nvPr>
            <p:ph type="title"/>
          </p:nvPr>
        </p:nvSpPr>
        <p:spPr/>
        <p:txBody>
          <a:bodyPr/>
          <a:lstStyle/>
          <a:p>
            <a:pPr algn="ctr"/>
            <a:r>
              <a:rPr lang="nl-BE" dirty="0" smtClean="0"/>
              <a:t>Koffer/</a:t>
            </a:r>
            <a:r>
              <a:rPr lang="nl-BE" dirty="0" err="1" smtClean="0"/>
              <a:t>achterzetel</a:t>
            </a:r>
            <a:r>
              <a:rPr lang="nl-BE" dirty="0" smtClean="0"/>
              <a:t>/tussen wielen</a:t>
            </a:r>
            <a:endParaRPr lang="nl-BE" dirty="0"/>
          </a:p>
        </p:txBody>
      </p:sp>
      <p:pic>
        <p:nvPicPr>
          <p:cNvPr id="5" name="Picture 6" descr="http://www.ngvglobal.com/files/2009/11/Vehicle_Production_Groups_MV-1_Taxi_CNG_storage.jpg"/>
          <p:cNvPicPr>
            <a:picLocks noChangeAspect="1" noChangeArrowheads="1"/>
          </p:cNvPicPr>
          <p:nvPr/>
        </p:nvPicPr>
        <p:blipFill>
          <a:blip r:embed="rId3">
            <a:extLst>
              <a:ext uri="{28A0092B-C50C-407E-A947-70E740481C1C}">
                <a14:useLocalDpi xmlns:a14="http://schemas.microsoft.com/office/drawing/2010/main" val="0"/>
              </a:ext>
            </a:extLst>
          </a:blip>
          <a:srcRect r="17094"/>
          <a:stretch>
            <a:fillRect/>
          </a:stretch>
        </p:blipFill>
        <p:spPr>
          <a:xfrm>
            <a:off x="719667" y="3354518"/>
            <a:ext cx="2114728" cy="1434936"/>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04055" y="3354518"/>
            <a:ext cx="1880013" cy="1408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539552" y="4869160"/>
            <a:ext cx="1944216" cy="369332"/>
          </a:xfrm>
          <a:prstGeom prst="rect">
            <a:avLst/>
          </a:prstGeom>
          <a:noFill/>
        </p:spPr>
        <p:txBody>
          <a:bodyPr wrap="square" rtlCol="0">
            <a:spAutoFit/>
          </a:bodyPr>
          <a:lstStyle/>
          <a:p>
            <a:r>
              <a:rPr lang="nl-BE" dirty="0" smtClean="0"/>
              <a:t>        </a:t>
            </a:r>
            <a:r>
              <a:rPr lang="nl-BE" dirty="0" smtClean="0">
                <a:solidFill>
                  <a:srgbClr val="0070C0"/>
                </a:solidFill>
              </a:rPr>
              <a:t>Aardgas tanks</a:t>
            </a:r>
            <a:endParaRPr lang="nl-BE" dirty="0">
              <a:solidFill>
                <a:srgbClr val="0070C0"/>
              </a:solidFill>
            </a:endParaRPr>
          </a:p>
        </p:txBody>
      </p:sp>
      <p:sp>
        <p:nvSpPr>
          <p:cNvPr id="8" name="Tekstvak 7"/>
          <p:cNvSpPr txBox="1"/>
          <p:nvPr/>
        </p:nvSpPr>
        <p:spPr>
          <a:xfrm>
            <a:off x="3239852" y="4869160"/>
            <a:ext cx="1944216" cy="646331"/>
          </a:xfrm>
          <a:prstGeom prst="rect">
            <a:avLst/>
          </a:prstGeom>
          <a:noFill/>
        </p:spPr>
        <p:txBody>
          <a:bodyPr wrap="square" rtlCol="0">
            <a:spAutoFit/>
          </a:bodyPr>
          <a:lstStyle/>
          <a:p>
            <a:r>
              <a:rPr lang="nl-BE" dirty="0" smtClean="0">
                <a:solidFill>
                  <a:srgbClr val="0070C0"/>
                </a:solidFill>
              </a:rPr>
              <a:t>Propaan/butaan</a:t>
            </a:r>
          </a:p>
          <a:p>
            <a:r>
              <a:rPr lang="nl-BE" dirty="0" smtClean="0">
                <a:solidFill>
                  <a:srgbClr val="0070C0"/>
                </a:solidFill>
              </a:rPr>
              <a:t>tank</a:t>
            </a:r>
            <a:endParaRPr lang="nl-BE" dirty="0">
              <a:solidFill>
                <a:srgbClr val="0070C0"/>
              </a:solidFill>
            </a:endParaRPr>
          </a:p>
        </p:txBody>
      </p:sp>
      <p:sp>
        <p:nvSpPr>
          <p:cNvPr id="9" name="Tekstvak 8"/>
          <p:cNvSpPr txBox="1"/>
          <p:nvPr/>
        </p:nvSpPr>
        <p:spPr>
          <a:xfrm>
            <a:off x="6158509" y="5082837"/>
            <a:ext cx="1944216" cy="369332"/>
          </a:xfrm>
          <a:prstGeom prst="rect">
            <a:avLst/>
          </a:prstGeom>
          <a:noFill/>
        </p:spPr>
        <p:txBody>
          <a:bodyPr wrap="square" rtlCol="0">
            <a:spAutoFit/>
          </a:bodyPr>
          <a:lstStyle/>
          <a:p>
            <a:r>
              <a:rPr lang="nl-BE" dirty="0" smtClean="0">
                <a:solidFill>
                  <a:srgbClr val="0070C0"/>
                </a:solidFill>
              </a:rPr>
              <a:t>Waterstof tank</a:t>
            </a:r>
            <a:endParaRPr lang="nl-BE" dirty="0">
              <a:solidFill>
                <a:srgbClr val="0070C0"/>
              </a:solidFill>
            </a:endParaRPr>
          </a:p>
        </p:txBody>
      </p:sp>
      <p:pic>
        <p:nvPicPr>
          <p:cNvPr id="10" name="Afbeelding 9" descr="M:\Kenniscentrum\Kurt\Projecten 2013 2014 2015\Nieuwe cursus Waterstof\Foto's Opening waterstofstation Zaventem 22 04 2016\Nieuwe map\DSCN743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5000" y="3354518"/>
            <a:ext cx="2249592" cy="1556746"/>
          </a:xfrm>
          <a:prstGeom prst="rect">
            <a:avLst/>
          </a:prstGeom>
          <a:noFill/>
          <a:ln>
            <a:noFill/>
          </a:ln>
        </p:spPr>
      </p:pic>
    </p:spTree>
    <p:extLst>
      <p:ext uri="{BB962C8B-B14F-4D97-AF65-F5344CB8AC3E}">
        <p14:creationId xmlns:p14="http://schemas.microsoft.com/office/powerpoint/2010/main" val="38525110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brandweer foto's kurt\Autosalon 2016\IMG_78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772817"/>
            <a:ext cx="3707904" cy="2471936"/>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D:\brandweer foto's kurt\Autosalon 2016\IMG_802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2996952"/>
            <a:ext cx="3672408" cy="2448272"/>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p:txBody>
          <a:bodyPr/>
          <a:lstStyle/>
          <a:p>
            <a:pPr algn="ctr"/>
            <a:r>
              <a:rPr lang="nl-BE" dirty="0" smtClean="0"/>
              <a:t>Koffer/</a:t>
            </a:r>
            <a:r>
              <a:rPr lang="nl-BE" dirty="0" err="1" smtClean="0"/>
              <a:t>achterzetel</a:t>
            </a:r>
            <a:r>
              <a:rPr lang="nl-BE" dirty="0" smtClean="0"/>
              <a:t>/tussen wielen</a:t>
            </a:r>
            <a:endParaRPr lang="nl-BE" dirty="0"/>
          </a:p>
        </p:txBody>
      </p:sp>
      <p:sp>
        <p:nvSpPr>
          <p:cNvPr id="2" name="Ovaal 1"/>
          <p:cNvSpPr/>
          <p:nvPr/>
        </p:nvSpPr>
        <p:spPr>
          <a:xfrm>
            <a:off x="6012160" y="3761420"/>
            <a:ext cx="2016224" cy="1224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p:cNvSpPr/>
          <p:nvPr/>
        </p:nvSpPr>
        <p:spPr>
          <a:xfrm>
            <a:off x="2627784" y="2384884"/>
            <a:ext cx="1530424" cy="122413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2290"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2269186" y="4823045"/>
            <a:ext cx="1123810" cy="980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5404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Sjabloon Zone Centrum directie opleiding">
  <a:themeElements>
    <a:clrScheme name="Kantoorth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them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LJABLOON KCCE 1" id="{BD953DC2-1C55-4CC3-B89D-9794559CBC1E}" vid="{C78D5997-8AE6-4F55-AEAF-4ABCE8402C96}"/>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Sjabloon Zone Centrum directie opleiding</Template>
  <TotalTime>1611</TotalTime>
  <Words>2842</Words>
  <Application>Microsoft Office PowerPoint</Application>
  <PresentationFormat>Diavoorstelling (4:3)</PresentationFormat>
  <Paragraphs>415</Paragraphs>
  <Slides>39</Slides>
  <Notes>38</Notes>
  <HiddenSlides>0</HiddenSlides>
  <MMClips>0</MMClips>
  <ScaleCrop>false</ScaleCrop>
  <HeadingPairs>
    <vt:vector size="4" baseType="variant">
      <vt:variant>
        <vt:lpstr>Thema</vt:lpstr>
      </vt:variant>
      <vt:variant>
        <vt:i4>1</vt:i4>
      </vt:variant>
      <vt:variant>
        <vt:lpstr>Diatitels</vt:lpstr>
      </vt:variant>
      <vt:variant>
        <vt:i4>39</vt:i4>
      </vt:variant>
    </vt:vector>
  </HeadingPairs>
  <TitlesOfParts>
    <vt:vector size="40" baseType="lpstr">
      <vt:lpstr>Sjabloon Zone Centrum directie opleiding</vt:lpstr>
      <vt:lpstr>Voertuigbranden deel 1 Autobranden Versie brandweerman op post </vt:lpstr>
      <vt:lpstr>Doelstellingen</vt:lpstr>
      <vt:lpstr>                   Hoge druk vs lage druk</vt:lpstr>
      <vt:lpstr>(Nieuwe) gevaren bij autobranden</vt:lpstr>
      <vt:lpstr>Onderdelen of volledig frame in licht metaal</vt:lpstr>
      <vt:lpstr>Composiet materialen en kunststoffen</vt:lpstr>
      <vt:lpstr>Kofferbak/kofferdeksel/motorkap</vt:lpstr>
      <vt:lpstr>Koffer/achterzetel/tussen wielen</vt:lpstr>
      <vt:lpstr>Koffer/achterzetel/tussen wielen</vt:lpstr>
      <vt:lpstr>Brandstoftanks</vt:lpstr>
      <vt:lpstr>Interieur</vt:lpstr>
      <vt:lpstr>Stabiliteit</vt:lpstr>
      <vt:lpstr>Airbags</vt:lpstr>
      <vt:lpstr>Gevaarlijke stoffen in voertuigen: koelmiddel airco</vt:lpstr>
      <vt:lpstr>Batterijen</vt:lpstr>
      <vt:lpstr>Gassen</vt:lpstr>
      <vt:lpstr> </vt:lpstr>
      <vt:lpstr>                       Gevaarszones</vt:lpstr>
      <vt:lpstr>                       Gevaarszones</vt:lpstr>
      <vt:lpstr>Algemene procedure</vt:lpstr>
      <vt:lpstr>Algemene procedure</vt:lpstr>
      <vt:lpstr>Doelstelling procedure</vt:lpstr>
      <vt:lpstr>Brand voertuig Algemeen</vt:lpstr>
      <vt:lpstr>              Kennis werking straalpijp</vt:lpstr>
      <vt:lpstr>Brand voertuig Werkwijze Offensieve Aanval</vt:lpstr>
      <vt:lpstr>Brand voertuig Werkwijze Offensieve Aanval</vt:lpstr>
      <vt:lpstr>Brand voertuig Werkwijze Offensieve Aanval</vt:lpstr>
      <vt:lpstr>Brand voertuig Werkwijze Offensieve Aanval</vt:lpstr>
      <vt:lpstr>Brand voertuig Werkwijze Offensieve Aanval</vt:lpstr>
      <vt:lpstr>Brand voertuig Werkwijze Offensieve Aanval</vt:lpstr>
      <vt:lpstr>Brand voertuig Werkwijze Offensieve Aanval</vt:lpstr>
      <vt:lpstr>Brand voertuig Werkwijze Offensieve Aanval</vt:lpstr>
      <vt:lpstr>Brand voertuig Werkwijze Offensieve Aanval</vt:lpstr>
      <vt:lpstr>Brand voertuig Werkwijze Offensieve Aanval</vt:lpstr>
      <vt:lpstr>Brand voertuig Werkwijze Offensieve Aanval</vt:lpstr>
      <vt:lpstr>Brand voertuig Werkwijze Offensieve Aanval</vt:lpstr>
      <vt:lpstr>Brand voertuig Werkwijze(semi) Defensieve aanval</vt:lpstr>
      <vt:lpstr>Brand voertuig Werkwijze Defensieve aanval</vt:lpstr>
      <vt:lpstr>Vragen?</vt:lpstr>
    </vt:vector>
  </TitlesOfParts>
  <Company>Digipolis Gent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Vollmacher Kurt</dc:creator>
  <cp:lastModifiedBy>Verstringe Kristel</cp:lastModifiedBy>
  <cp:revision>121</cp:revision>
  <cp:lastPrinted>2017-02-22T09:52:16Z</cp:lastPrinted>
  <dcterms:created xsi:type="dcterms:W3CDTF">2015-01-12T13:12:51Z</dcterms:created>
  <dcterms:modified xsi:type="dcterms:W3CDTF">2017-02-24T15:18:19Z</dcterms:modified>
</cp:coreProperties>
</file>